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61"/>
  </p:notesMasterIdLst>
  <p:sldIdLst>
    <p:sldId id="256" r:id="rId2"/>
    <p:sldId id="259" r:id="rId3"/>
    <p:sldId id="277" r:id="rId4"/>
    <p:sldId id="278" r:id="rId5"/>
    <p:sldId id="440"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98" r:id="rId119"/>
    <p:sldId id="399" r:id="rId120"/>
    <p:sldId id="400" r:id="rId121"/>
    <p:sldId id="401" r:id="rId122"/>
    <p:sldId id="402" r:id="rId123"/>
    <p:sldId id="403" r:id="rId124"/>
    <p:sldId id="404" r:id="rId125"/>
    <p:sldId id="405" r:id="rId126"/>
    <p:sldId id="406" r:id="rId127"/>
    <p:sldId id="407" r:id="rId128"/>
    <p:sldId id="408" r:id="rId129"/>
    <p:sldId id="409" r:id="rId130"/>
    <p:sldId id="410" r:id="rId131"/>
    <p:sldId id="411" r:id="rId132"/>
    <p:sldId id="412" r:id="rId133"/>
    <p:sldId id="413" r:id="rId134"/>
    <p:sldId id="414" r:id="rId135"/>
    <p:sldId id="415" r:id="rId136"/>
    <p:sldId id="416" r:id="rId137"/>
    <p:sldId id="441" r:id="rId138"/>
    <p:sldId id="417" r:id="rId139"/>
    <p:sldId id="418" r:id="rId140"/>
    <p:sldId id="419" r:id="rId141"/>
    <p:sldId id="420" r:id="rId142"/>
    <p:sldId id="421" r:id="rId143"/>
    <p:sldId id="422" r:id="rId144"/>
    <p:sldId id="423" r:id="rId145"/>
    <p:sldId id="424" r:id="rId146"/>
    <p:sldId id="425" r:id="rId147"/>
    <p:sldId id="426" r:id="rId148"/>
    <p:sldId id="427" r:id="rId149"/>
    <p:sldId id="428" r:id="rId150"/>
    <p:sldId id="429" r:id="rId151"/>
    <p:sldId id="430" r:id="rId152"/>
    <p:sldId id="431" r:id="rId153"/>
    <p:sldId id="432" r:id="rId154"/>
    <p:sldId id="433" r:id="rId155"/>
    <p:sldId id="434" r:id="rId156"/>
    <p:sldId id="435" r:id="rId157"/>
    <p:sldId id="436" r:id="rId158"/>
    <p:sldId id="437" r:id="rId159"/>
    <p:sldId id="439"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2" autoAdjust="0"/>
    <p:restoredTop sz="94667" autoAdjust="0"/>
  </p:normalViewPr>
  <p:slideViewPr>
    <p:cSldViewPr>
      <p:cViewPr varScale="1">
        <p:scale>
          <a:sx n="75" d="100"/>
          <a:sy n="75" d="100"/>
        </p:scale>
        <p:origin x="-105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01164F-9861-4F0C-B3A1-1D5064EF59BC}" type="datetimeFigureOut">
              <a:rPr lang="en-US" smtClean="0"/>
              <a:pPr/>
              <a:t>4/15/2013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695F68-7ABE-41EA-A98E-863EE0A06C91}"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40</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49</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139</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140</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141</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142</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143</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159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59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42</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69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43</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79</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80</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84</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85</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86</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87</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44</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89</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90</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91</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92</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93</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94</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95</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96</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97</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45</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99</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100</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101</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102</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103</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104</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105</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106</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107</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46</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109</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110</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111</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112</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113</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114</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115</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116</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117</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47</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119</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120</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121</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122</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123</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124</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125</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126</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127</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48</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129</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130</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131</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132</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133</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134</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135</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136</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137</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95F68-7ABE-41EA-A98E-863EE0A06C91}" type="slidenum">
              <a:rPr lang="en-US" smtClean="0"/>
              <a:pPr/>
              <a:t>138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20" name="Footer Placeholder 19"/>
          <p:cNvSpPr>
            <a:spLocks noGrp="1"/>
          </p:cNvSpPr>
          <p:nvPr>
            <p:ph type="ftr" sz="quarter" idx="11"/>
          </p:nvPr>
        </p:nvSpPr>
        <p:spPr/>
        <p:txBody>
          <a:bodyPr/>
          <a:lstStyle>
            <a:extLst/>
          </a:lstStyle>
          <a:p>
            <a:endParaRPr lang="en-US" dirty="0"/>
          </a:p>
        </p:txBody>
      </p:sp>
      <p:sp>
        <p:nvSpPr>
          <p:cNvPr id="10" name="Slide Number Placeholder 9"/>
          <p:cNvSpPr>
            <a:spLocks noGrp="1"/>
          </p:cNvSpPr>
          <p:nvPr>
            <p:ph type="sldNum" sz="quarter" idx="12"/>
          </p:nvPr>
        </p:nvSpPr>
        <p:spPr/>
        <p:txBody>
          <a:bodyPr/>
          <a:lstStyle>
            <a:extLst/>
          </a:lstStyle>
          <a:p>
            <a:fld id="{8101717A-51AF-45CD-8CF9-686D2017CA0E}"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8101717A-51AF-45CD-8CF9-686D2017CA0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8101717A-51AF-45CD-8CF9-686D2017CA0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8101717A-51AF-45CD-8CF9-686D2017CA0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8101717A-51AF-45CD-8CF9-686D2017CA0E}"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8101717A-51AF-45CD-8CF9-686D2017CA0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8101717A-51AF-45CD-8CF9-686D2017CA0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8101717A-51AF-45CD-8CF9-686D2017CA0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Date Placeholder 1"/>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8101717A-51AF-45CD-8CF9-686D2017CA0E}"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8101717A-51AF-45CD-8CF9-686D2017CA0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B1D1508B-E886-47F8-A383-3A83FB15066B}" type="datetimeFigureOut">
              <a:rPr lang="en-US" smtClean="0"/>
              <a:pPr/>
              <a:t>4/15/2013</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8101717A-51AF-45CD-8CF9-686D2017CA0E}" type="slidenum">
              <a:rPr lang="en-US" smtClean="0"/>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B1D1508B-E886-47F8-A383-3A83FB15066B}" type="datetimeFigureOut">
              <a:rPr lang="en-US" smtClean="0"/>
              <a:pPr/>
              <a:t>4/15/2013</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8101717A-51AF-45CD-8CF9-686D2017CA0E}"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0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1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2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hyperlink" Target="ERD.docx"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3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mailto:admin@siit.com"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hyperlink" Target="DFD.docx"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msdn.microsoft.com/" TargetMode="External"/><Relationship Id="rId7" Type="http://schemas.openxmlformats.org/officeDocument/2006/relationships/hyperlink" Target="http://www.stackoverflow.com/" TargetMode="External"/><Relationship Id="rId2" Type="http://schemas.openxmlformats.org/officeDocument/2006/relationships/hyperlink" Target="http://www.asp.net/" TargetMode="External"/><Relationship Id="rId1" Type="http://schemas.openxmlformats.org/officeDocument/2006/relationships/slideLayout" Target="../slideLayouts/slideLayout2.xml"/><Relationship Id="rId6" Type="http://schemas.openxmlformats.org/officeDocument/2006/relationships/hyperlink" Target="http://www.google.com/" TargetMode="External"/><Relationship Id="rId5" Type="http://schemas.openxmlformats.org/officeDocument/2006/relationships/hyperlink" Target="http://www.wikipedia.com/" TargetMode="External"/><Relationship Id="rId4" Type="http://schemas.openxmlformats.org/officeDocument/2006/relationships/hyperlink" Target="http://www.w3schools.com/"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slide" Target="slide56.xml"/><Relationship Id="rId7" Type="http://schemas.openxmlformats.org/officeDocument/2006/relationships/slide" Target="slide114.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88.xml"/><Relationship Id="rId10" Type="http://schemas.openxmlformats.org/officeDocument/2006/relationships/slide" Target="slide5.xml"/><Relationship Id="rId4" Type="http://schemas.openxmlformats.org/officeDocument/2006/relationships/slide" Target="slide70.xml"/><Relationship Id="rId9" Type="http://schemas.openxmlformats.org/officeDocument/2006/relationships/slide" Target="slide133.xml"/></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33.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slide" Target="slide3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60000"/>
                <a:lumOff val="40000"/>
              </a:schemeClr>
            </a:gs>
            <a:gs pos="100000">
              <a:schemeClr val="bg1">
                <a:shade val="45000"/>
                <a:satMod val="120000"/>
              </a:schemeClr>
            </a:gs>
          </a:gsLst>
          <a:path path="circle">
            <a:fillToRect r="100000" b="10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435608" y="274638"/>
            <a:ext cx="7498080" cy="563562"/>
          </a:xfrm>
        </p:spPr>
        <p:txBody>
          <a:bodyPr>
            <a:normAutofit fontScale="90000"/>
          </a:bodyPr>
          <a:lstStyle/>
          <a:p>
            <a:r>
              <a:rPr lang="en-US" sz="2400" dirty="0" smtClean="0"/>
              <a:t>                       </a:t>
            </a:r>
            <a:r>
              <a:rPr lang="en-US" sz="3600" dirty="0" smtClean="0"/>
              <a:t>“</a:t>
            </a:r>
            <a:r>
              <a:rPr lang="en-US" sz="3600" dirty="0" smtClean="0">
                <a:solidFill>
                  <a:schemeClr val="tx1"/>
                </a:solidFill>
                <a:latin typeface="Copperplate Gothic Bold" pitchFamily="34" charset="0"/>
              </a:rPr>
              <a:t>E-WEB Creators</a:t>
            </a:r>
            <a:r>
              <a:rPr lang="en-US" sz="3600" dirty="0" smtClean="0">
                <a:solidFill>
                  <a:schemeClr val="tx1"/>
                </a:solidFill>
              </a:rPr>
              <a:t>”</a:t>
            </a:r>
            <a:endParaRPr lang="en-US" sz="3600" dirty="0">
              <a:solidFill>
                <a:schemeClr val="tx1"/>
              </a:solidFill>
            </a:endParaRPr>
          </a:p>
        </p:txBody>
      </p:sp>
      <p:sp>
        <p:nvSpPr>
          <p:cNvPr id="5" name="Content Placeholder 4"/>
          <p:cNvSpPr>
            <a:spLocks noGrp="1"/>
          </p:cNvSpPr>
          <p:nvPr>
            <p:ph idx="1"/>
          </p:nvPr>
        </p:nvSpPr>
        <p:spPr>
          <a:xfrm>
            <a:off x="1435608" y="1447800"/>
            <a:ext cx="7498080" cy="4038600"/>
          </a:xfrm>
        </p:spPr>
        <p:txBody>
          <a:bodyPr>
            <a:normAutofit fontScale="77500" lnSpcReduction="20000"/>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b="1" dirty="0" smtClean="0"/>
              <a:t>                 Project Title :  </a:t>
            </a:r>
            <a:r>
              <a:rPr lang="en-US" dirty="0" smtClean="0"/>
              <a:t>“E Web-Creators”</a:t>
            </a:r>
          </a:p>
          <a:p>
            <a:pPr>
              <a:buNone/>
            </a:pPr>
            <a:r>
              <a:rPr lang="en-US" b="1" dirty="0" smtClean="0"/>
              <a:t>             Internal Guide :  </a:t>
            </a:r>
            <a:r>
              <a:rPr lang="en-US" dirty="0" smtClean="0"/>
              <a:t>Prof. </a:t>
            </a:r>
            <a:r>
              <a:rPr lang="en-US" dirty="0" err="1" smtClean="0"/>
              <a:t>Gaurav</a:t>
            </a:r>
            <a:r>
              <a:rPr lang="en-US" dirty="0" smtClean="0"/>
              <a:t> Patel</a:t>
            </a:r>
          </a:p>
          <a:p>
            <a:pPr>
              <a:buNone/>
            </a:pPr>
            <a:r>
              <a:rPr lang="en-US" b="1" dirty="0" smtClean="0"/>
              <a:t>              Project Guide :  </a:t>
            </a:r>
            <a:r>
              <a:rPr lang="en-US" dirty="0" smtClean="0"/>
              <a:t>Mr. </a:t>
            </a:r>
            <a:r>
              <a:rPr lang="en-US" dirty="0" err="1" smtClean="0"/>
              <a:t>Vasim</a:t>
            </a:r>
            <a:r>
              <a:rPr lang="en-US" dirty="0" smtClean="0"/>
              <a:t> </a:t>
            </a:r>
            <a:r>
              <a:rPr lang="en-US" dirty="0" err="1" smtClean="0"/>
              <a:t>Shaikh</a:t>
            </a:r>
            <a:endParaRPr lang="en-US" dirty="0" smtClean="0"/>
          </a:p>
          <a:p>
            <a:pPr lvl="0">
              <a:buNone/>
            </a:pPr>
            <a:r>
              <a:rPr lang="en-US" b="1" dirty="0" smtClean="0"/>
              <a:t>         Project Partners  :  </a:t>
            </a:r>
            <a:r>
              <a:rPr lang="en-GB" dirty="0" err="1" smtClean="0"/>
              <a:t>Sevak</a:t>
            </a:r>
            <a:r>
              <a:rPr lang="en-GB" dirty="0" smtClean="0"/>
              <a:t> </a:t>
            </a:r>
            <a:r>
              <a:rPr lang="en-GB" dirty="0" err="1" smtClean="0"/>
              <a:t>Krunal</a:t>
            </a:r>
            <a:r>
              <a:rPr lang="en-GB" dirty="0" smtClean="0"/>
              <a:t> [10B108]</a:t>
            </a:r>
            <a:endParaRPr lang="en-US" dirty="0" smtClean="0"/>
          </a:p>
          <a:p>
            <a:pPr>
              <a:buNone/>
            </a:pPr>
            <a:r>
              <a:rPr lang="en-US" dirty="0" smtClean="0"/>
              <a:t>                                         Shah </a:t>
            </a:r>
            <a:r>
              <a:rPr lang="en-US" dirty="0" err="1" smtClean="0"/>
              <a:t>Hemil</a:t>
            </a:r>
            <a:r>
              <a:rPr lang="en-US" dirty="0" smtClean="0"/>
              <a:t>   [10B112]</a:t>
            </a:r>
          </a:p>
          <a:p>
            <a:pPr>
              <a:buNone/>
            </a:pPr>
            <a:endParaRPr lang="en-US" dirty="0"/>
          </a:p>
        </p:txBody>
      </p:sp>
      <p:pic>
        <p:nvPicPr>
          <p:cNvPr id="1026" name="Picture 2" descr="C:\sevak\project\26-2-2013\shrey_try\images\siit1.jpeg"/>
          <p:cNvPicPr>
            <a:picLocks noChangeAspect="1" noChangeArrowheads="1"/>
          </p:cNvPicPr>
          <p:nvPr/>
        </p:nvPicPr>
        <p:blipFill>
          <a:blip r:embed="rId2"/>
          <a:srcRect/>
          <a:stretch>
            <a:fillRect/>
          </a:stretch>
        </p:blipFill>
        <p:spPr bwMode="auto">
          <a:xfrm>
            <a:off x="3200400" y="1219200"/>
            <a:ext cx="4495800" cy="14478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90600"/>
          </a:xfrm>
        </p:spPr>
        <p:txBody>
          <a:bodyPr>
            <a:normAutofit/>
          </a:bodyPr>
          <a:lstStyle/>
          <a:p>
            <a:pPr algn="ctr"/>
            <a:r>
              <a:rPr lang="en-US" sz="3600" b="1" dirty="0" smtClean="0">
                <a:solidFill>
                  <a:schemeClr val="tx1"/>
                </a:solidFill>
                <a:latin typeface="Copperplate Gothic Bold" pitchFamily="34" charset="0"/>
              </a:rPr>
              <a:t>Project Manager</a:t>
            </a:r>
            <a:endParaRPr lang="en-US" sz="3600" dirty="0"/>
          </a:p>
        </p:txBody>
      </p:sp>
      <p:pic>
        <p:nvPicPr>
          <p:cNvPr id="4098" name="Picture 2" descr="C:\Users\BHAGYESH\Desktop\snips\PM1.jpg"/>
          <p:cNvPicPr>
            <a:picLocks noGrp="1" noChangeAspect="1" noChangeArrowheads="1"/>
          </p:cNvPicPr>
          <p:nvPr>
            <p:ph idx="1"/>
          </p:nvPr>
        </p:nvPicPr>
        <p:blipFill>
          <a:blip r:embed="rId2"/>
          <a:srcRect/>
          <a:stretch>
            <a:fillRect/>
          </a:stretch>
        </p:blipFill>
        <p:spPr bwMode="auto">
          <a:xfrm>
            <a:off x="1219200" y="838200"/>
            <a:ext cx="7696200" cy="5791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View Notification</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notification then this page will be displayed. </a:t>
            </a:r>
          </a:p>
          <a:p>
            <a:r>
              <a:rPr lang="en-US" dirty="0" smtClean="0"/>
              <a:t>This page Contains notifications added by admin.</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705600"/>
          </a:xfrm>
        </p:spPr>
        <p:txBody>
          <a:bodyPr>
            <a:normAutofit/>
          </a:bodyPr>
          <a:lstStyle/>
          <a:p>
            <a:pPr algn="ctr"/>
            <a:r>
              <a:rPr lang="en-US" sz="8000" dirty="0" smtClean="0">
                <a:solidFill>
                  <a:schemeClr val="tx1"/>
                </a:solidFill>
                <a:latin typeface="Copperplate Gothic Bold" pitchFamily="34" charset="0"/>
              </a:rPr>
              <a:t>Project Manager</a:t>
            </a:r>
            <a:endParaRPr lang="en-US" sz="8000" dirty="0">
              <a:solidFill>
                <a:schemeClr val="tx1"/>
              </a:solidFill>
              <a:latin typeface="Copperplate Gothic Bold" pitchFamily="34" charset="0"/>
            </a:endParaRPr>
          </a:p>
        </p:txBody>
      </p:sp>
      <p:sp>
        <p:nvSpPr>
          <p:cNvPr id="5" name="Right Arrow 4">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View Requested Projects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logins then this page will be displayed first. </a:t>
            </a:r>
          </a:p>
          <a:p>
            <a:r>
              <a:rPr lang="en-US" dirty="0" smtClean="0"/>
              <a:t>PM can Approve or </a:t>
            </a:r>
            <a:r>
              <a:rPr lang="en-US" dirty="0" err="1" smtClean="0"/>
              <a:t>UnApprove</a:t>
            </a:r>
            <a:r>
              <a:rPr lang="en-US" dirty="0" smtClean="0"/>
              <a:t> the projects Approved by HR.</a:t>
            </a:r>
          </a:p>
        </p:txBody>
      </p:sp>
      <p:pic>
        <p:nvPicPr>
          <p:cNvPr id="6" name="Content Placeholder 5"/>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Send Mail</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on </a:t>
            </a:r>
            <a:r>
              <a:rPr lang="en-US" dirty="0" err="1" smtClean="0"/>
              <a:t>UnApprove</a:t>
            </a:r>
            <a:r>
              <a:rPr lang="en-US" dirty="0" smtClean="0"/>
              <a:t> then this page will be displayed. </a:t>
            </a:r>
          </a:p>
          <a:p>
            <a:r>
              <a:rPr lang="en-US" dirty="0" smtClean="0"/>
              <a:t>PM can send mail the client that his/her project is </a:t>
            </a:r>
            <a:r>
              <a:rPr lang="en-US" dirty="0" err="1" smtClean="0"/>
              <a:t>UnApproved</a:t>
            </a:r>
            <a:r>
              <a:rPr lang="en-US" dirty="0" smtClean="0"/>
              <a:t>.</a:t>
            </a:r>
          </a:p>
        </p:txBody>
      </p:sp>
      <p:pic>
        <p:nvPicPr>
          <p:cNvPr id="7" name="Content Placeholder 6"/>
          <p:cNvPicPr>
            <a:picLocks noGrp="1"/>
          </p:cNvPicPr>
          <p:nvPr>
            <p:ph idx="1"/>
          </p:nvPr>
        </p:nvPicPr>
        <p:blipFill>
          <a:blip r:embed="rId3" cstate="print"/>
          <a:srcRect/>
          <a:stretch>
            <a:fillRect/>
          </a:stretch>
        </p:blipFill>
        <p:spPr bwMode="auto">
          <a:xfrm>
            <a:off x="1143000" y="609600"/>
            <a:ext cx="7620000" cy="53340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Scheduling Projects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on Scheduling then this page will be displayed. </a:t>
            </a:r>
          </a:p>
          <a:p>
            <a:r>
              <a:rPr lang="en-US" dirty="0" smtClean="0"/>
              <a:t>PM can schedule the project by selecting project title.</a:t>
            </a:r>
          </a:p>
        </p:txBody>
      </p:sp>
      <p:pic>
        <p:nvPicPr>
          <p:cNvPr id="10" name="Content Placeholder 9"/>
          <p:cNvPicPr>
            <a:picLocks noGrp="1"/>
          </p:cNvPicPr>
          <p:nvPr>
            <p:ph idx="1"/>
          </p:nvPr>
        </p:nvPicPr>
        <p:blipFill>
          <a:blip r:embed="rId3" cstate="print"/>
          <a:srcRect/>
          <a:stretch>
            <a:fillRect/>
          </a:stretch>
        </p:blipFill>
        <p:spPr bwMode="auto">
          <a:xfrm>
            <a:off x="1219200" y="685800"/>
            <a:ext cx="76200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Task Details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on Task then this page will be displayed. </a:t>
            </a:r>
          </a:p>
          <a:p>
            <a:r>
              <a:rPr lang="en-US" dirty="0" smtClean="0"/>
              <a:t>PM can view task detail from selecting skill type from dropdown list.</a:t>
            </a:r>
          </a:p>
        </p:txBody>
      </p:sp>
      <p:pic>
        <p:nvPicPr>
          <p:cNvPr id="6" name="Content Placeholder 5"/>
          <p:cNvPicPr>
            <a:picLocks noGrp="1"/>
          </p:cNvPicPr>
          <p:nvPr>
            <p:ph idx="1"/>
          </p:nvPr>
        </p:nvPicPr>
        <p:blipFill>
          <a:blip r:embed="rId3" cstate="print"/>
          <a:srcRect/>
          <a:stretch>
            <a:fillRect/>
          </a:stretch>
        </p:blipFill>
        <p:spPr bwMode="auto">
          <a:xfrm>
            <a:off x="1219200" y="609600"/>
            <a:ext cx="7543800" cy="53340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View Task Details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View Task from grid view then this page will be displayed. </a:t>
            </a:r>
          </a:p>
          <a:p>
            <a:r>
              <a:rPr lang="en-US" dirty="0" smtClean="0"/>
              <a:t>PM can view task detail assigned to particular employee.</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0" cy="53340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Task Allocation</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Assign Task from grid view then this page will be displayed. </a:t>
            </a:r>
          </a:p>
          <a:p>
            <a:r>
              <a:rPr lang="en-US" dirty="0" smtClean="0"/>
              <a:t>PM can assign task detail assigned to particular employee for particular Project.</a:t>
            </a:r>
          </a:p>
        </p:txBody>
      </p:sp>
      <p:pic>
        <p:nvPicPr>
          <p:cNvPr id="6" name="Content Placeholder 5"/>
          <p:cNvPicPr>
            <a:picLocks noGrp="1"/>
          </p:cNvPicPr>
          <p:nvPr>
            <p:ph idx="1"/>
          </p:nvPr>
        </p:nvPicPr>
        <p:blipFill>
          <a:blip r:embed="rId3" cstate="print"/>
          <a:srcRect/>
          <a:stretch>
            <a:fillRect/>
          </a:stretch>
        </p:blipFill>
        <p:spPr bwMode="auto">
          <a:xfrm>
            <a:off x="1219200" y="609600"/>
            <a:ext cx="7620000" cy="53340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Change Profile</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on Profile then this page will be displayed. </a:t>
            </a:r>
          </a:p>
          <a:p>
            <a:r>
              <a:rPr lang="en-US" dirty="0" smtClean="0"/>
              <a:t>PM can Update his/her profile from this page.</a:t>
            </a:r>
          </a:p>
        </p:txBody>
      </p:sp>
      <p:pic>
        <p:nvPicPr>
          <p:cNvPr id="7" name="Content Placeholder 6"/>
          <p:cNvPicPr>
            <a:picLocks noGrp="1"/>
          </p:cNvPicPr>
          <p:nvPr>
            <p:ph idx="1"/>
          </p:nvPr>
        </p:nvPicPr>
        <p:blipFill>
          <a:blip r:embed="rId3" cstate="print"/>
          <a:srcRect/>
          <a:stretch>
            <a:fillRect/>
          </a:stretch>
        </p:blipFill>
        <p:spPr bwMode="auto">
          <a:xfrm>
            <a:off x="1219200" y="609600"/>
            <a:ext cx="76200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Site Map</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on Site Map then this page will be displayed. </a:t>
            </a:r>
          </a:p>
          <a:p>
            <a:r>
              <a:rPr lang="en-US" dirty="0" smtClean="0"/>
              <a:t>This is site map page, this page contains all links of PM side.</a:t>
            </a:r>
          </a:p>
        </p:txBody>
      </p:sp>
      <p:pic>
        <p:nvPicPr>
          <p:cNvPr id="6" name="Content Placeholder 5"/>
          <p:cNvPicPr>
            <a:picLocks noGrp="1"/>
          </p:cNvPicPr>
          <p:nvPr>
            <p:ph idx="1"/>
          </p:nvPr>
        </p:nvPicPr>
        <p:blipFill>
          <a:blip r:embed="rId3" cstate="print"/>
          <a:srcRect/>
          <a:stretch>
            <a:fillRect/>
          </a:stretch>
        </p:blipFill>
        <p:spPr bwMode="auto">
          <a:xfrm>
            <a:off x="1219200" y="609600"/>
            <a:ext cx="76200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fontScale="90000"/>
          </a:bodyPr>
          <a:lstStyle/>
          <a:p>
            <a:pPr algn="ctr"/>
            <a:r>
              <a:rPr lang="en-US" sz="3600" b="1" dirty="0" smtClean="0">
                <a:solidFill>
                  <a:schemeClr val="tx1"/>
                </a:solidFill>
                <a:latin typeface="Copperplate Gothic Bold" pitchFamily="34" charset="0"/>
              </a:rPr>
              <a:t>Business Development Officer</a:t>
            </a:r>
            <a:endParaRPr lang="en-US" sz="3600" dirty="0"/>
          </a:p>
        </p:txBody>
      </p:sp>
      <p:pic>
        <p:nvPicPr>
          <p:cNvPr id="5122" name="Picture 2" descr="C:\Users\BHAGYESH\Desktop\snips\BDO1.jpg"/>
          <p:cNvPicPr>
            <a:picLocks noGrp="1" noChangeAspect="1" noChangeArrowheads="1"/>
          </p:cNvPicPr>
          <p:nvPr>
            <p:ph idx="1"/>
          </p:nvPr>
        </p:nvPicPr>
        <p:blipFill>
          <a:blip r:embed="rId2"/>
          <a:srcRect/>
          <a:stretch>
            <a:fillRect/>
          </a:stretch>
        </p:blipFill>
        <p:spPr bwMode="auto">
          <a:xfrm>
            <a:off x="1295400" y="685800"/>
            <a:ext cx="7696199" cy="5943600"/>
          </a:xfrm>
          <a:prstGeom prst="rect">
            <a:avLst/>
          </a:prstGeom>
          <a:noFill/>
        </p:spPr>
      </p:pic>
      <p:sp>
        <p:nvSpPr>
          <p:cNvPr id="4" name="Right Arrow 3">
            <a:hlinkClick r:id="rId3" action="ppaction://hlinksldjump"/>
          </p:cNvPr>
          <p:cNvSpPr/>
          <p:nvPr/>
        </p:nvSpPr>
        <p:spPr>
          <a:xfrm flipH="1">
            <a:off x="8839200" y="0"/>
            <a:ext cx="3048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Update Project Status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on Project Status then this page will be displayed. </a:t>
            </a:r>
          </a:p>
          <a:p>
            <a:r>
              <a:rPr lang="en-US" dirty="0" smtClean="0"/>
              <a:t>PM can update the status and upload the video if the project is completed.</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Change Password</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on Change Password then this page will be displayed. </a:t>
            </a:r>
          </a:p>
          <a:p>
            <a:r>
              <a:rPr lang="en-US" dirty="0" smtClean="0"/>
              <a:t>PM can change password by providing current password.</a:t>
            </a:r>
          </a:p>
        </p:txBody>
      </p:sp>
      <p:pic>
        <p:nvPicPr>
          <p:cNvPr id="6" name="Content Placeholder 5"/>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Submitted Projects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on Submitted Projects then this page will be displayed. </a:t>
            </a:r>
          </a:p>
          <a:p>
            <a:r>
              <a:rPr lang="en-US" dirty="0" smtClean="0"/>
              <a:t>This page Contains Approved and </a:t>
            </a:r>
            <a:r>
              <a:rPr lang="en-US" dirty="0" err="1" smtClean="0"/>
              <a:t>UnApproved</a:t>
            </a:r>
            <a:r>
              <a:rPr lang="en-US" dirty="0" smtClean="0"/>
              <a:t> Project’s detail by PM.</a:t>
            </a:r>
          </a:p>
        </p:txBody>
      </p:sp>
      <p:pic>
        <p:nvPicPr>
          <p:cNvPr id="7" name="Content Placeholder 6"/>
          <p:cNvPicPr>
            <a:picLocks noGrp="1"/>
          </p:cNvPicPr>
          <p:nvPr>
            <p:ph idx="1"/>
          </p:nvPr>
        </p:nvPicPr>
        <p:blipFill>
          <a:blip r:embed="rId3" cstate="print"/>
          <a:srcRect/>
          <a:stretch>
            <a:fillRect/>
          </a:stretch>
        </p:blipFill>
        <p:spPr bwMode="auto">
          <a:xfrm>
            <a:off x="1143000" y="609600"/>
            <a:ext cx="76200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View Notification</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PM click on notification then this page will be displayed. </a:t>
            </a:r>
          </a:p>
          <a:p>
            <a:r>
              <a:rPr lang="en-US" dirty="0" smtClean="0"/>
              <a:t>This page Contains notifications added by admin.</a:t>
            </a:r>
          </a:p>
        </p:txBody>
      </p:sp>
      <p:pic>
        <p:nvPicPr>
          <p:cNvPr id="6" name="Content Placeholder 5"/>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705600"/>
          </a:xfrm>
        </p:spPr>
        <p:txBody>
          <a:bodyPr>
            <a:normAutofit/>
          </a:bodyPr>
          <a:lstStyle/>
          <a:p>
            <a:pPr algn="ctr"/>
            <a:r>
              <a:rPr lang="en-US" sz="4800" dirty="0" smtClean="0">
                <a:solidFill>
                  <a:schemeClr val="tx1"/>
                </a:solidFill>
                <a:latin typeface="Copperplate Gothic Bold" pitchFamily="34" charset="0"/>
              </a:rPr>
              <a:t>BUSINESS DEVELOPMENT OFFICER</a:t>
            </a:r>
            <a:endParaRPr lang="en-US" sz="4800" dirty="0">
              <a:solidFill>
                <a:schemeClr val="tx1"/>
              </a:solidFill>
              <a:latin typeface="Copperplate Gothic Bold" pitchFamily="34" charset="0"/>
            </a:endParaRPr>
          </a:p>
        </p:txBody>
      </p:sp>
      <p:sp>
        <p:nvSpPr>
          <p:cNvPr id="5" name="Right Arrow 4">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Requested Projects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BDO logins then this page will be displayed first. </a:t>
            </a:r>
          </a:p>
          <a:p>
            <a:r>
              <a:rPr lang="en-US" dirty="0" smtClean="0"/>
              <a:t>BDO can Approve or </a:t>
            </a:r>
            <a:r>
              <a:rPr lang="en-US" dirty="0" err="1" smtClean="0"/>
              <a:t>UnApprove</a:t>
            </a:r>
            <a:r>
              <a:rPr lang="en-US" dirty="0" smtClean="0"/>
              <a:t> Projects Approved by PM.</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Send Mail</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BDO click Approve or </a:t>
            </a:r>
            <a:r>
              <a:rPr lang="en-US" dirty="0" err="1" smtClean="0"/>
              <a:t>UnApprove</a:t>
            </a:r>
            <a:r>
              <a:rPr lang="en-US" dirty="0" smtClean="0"/>
              <a:t> then this page will be displayed. </a:t>
            </a:r>
          </a:p>
          <a:p>
            <a:r>
              <a:rPr lang="en-US" dirty="0" smtClean="0"/>
              <a:t>BDO can send mail to client that his/her project is Approved/</a:t>
            </a:r>
            <a:r>
              <a:rPr lang="en-US" dirty="0" err="1" smtClean="0"/>
              <a:t>UnApproved</a:t>
            </a:r>
            <a:r>
              <a:rPr lang="en-US" dirty="0" smtClean="0"/>
              <a:t>.</a:t>
            </a:r>
          </a:p>
        </p:txBody>
      </p:sp>
      <p:pic>
        <p:nvPicPr>
          <p:cNvPr id="6" name="Content Placeholder 5"/>
          <p:cNvPicPr>
            <a:picLocks noGrp="1"/>
          </p:cNvPicPr>
          <p:nvPr>
            <p:ph idx="1"/>
          </p:nvPr>
        </p:nvPicPr>
        <p:blipFill>
          <a:blip r:embed="rId3" cstate="print"/>
          <a:srcRect/>
          <a:stretch>
            <a:fillRect/>
          </a:stretch>
        </p:blipFill>
        <p:spPr bwMode="auto">
          <a:xfrm>
            <a:off x="1219200" y="609600"/>
            <a:ext cx="7620000" cy="51816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Project Status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BDO click on Project Status then this page will be displayed. </a:t>
            </a:r>
          </a:p>
          <a:p>
            <a:r>
              <a:rPr lang="en-US" dirty="0" smtClean="0"/>
              <a:t>BDO can view status of project and also can send mail of status to client.</a:t>
            </a:r>
          </a:p>
        </p:txBody>
      </p:sp>
      <p:pic>
        <p:nvPicPr>
          <p:cNvPr id="7" name="Content Placeholder 6"/>
          <p:cNvPicPr>
            <a:picLocks noGrp="1"/>
          </p:cNvPicPr>
          <p:nvPr>
            <p:ph idx="1"/>
          </p:nvPr>
        </p:nvPicPr>
        <p:blipFill>
          <a:blip r:embed="rId3" cstate="print"/>
          <a:srcRect/>
          <a:stretch>
            <a:fillRect/>
          </a:stretch>
        </p:blipFill>
        <p:spPr bwMode="auto">
          <a:xfrm>
            <a:off x="1219200" y="609600"/>
            <a:ext cx="76200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View Payment</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BDO click on View Payment then this page will be displayed. </a:t>
            </a:r>
          </a:p>
          <a:p>
            <a:r>
              <a:rPr lang="en-US" dirty="0" smtClean="0"/>
              <a:t>BDO can view payment and can change payment status and also can send project.</a:t>
            </a:r>
          </a:p>
        </p:txBody>
      </p:sp>
      <p:pic>
        <p:nvPicPr>
          <p:cNvPr id="6" name="Content Placeholder 5"/>
          <p:cNvPicPr>
            <a:picLocks noGrp="1"/>
          </p:cNvPicPr>
          <p:nvPr>
            <p:ph idx="1"/>
          </p:nvPr>
        </p:nvPicPr>
        <p:blipFill>
          <a:blip r:embed="rId3" cstate="print"/>
          <a:srcRect/>
          <a:stretch>
            <a:fillRect/>
          </a:stretch>
        </p:blipFill>
        <p:spPr bwMode="auto">
          <a:xfrm>
            <a:off x="1295400" y="609600"/>
            <a:ext cx="74676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Projects Requested to Delete</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BDO click on Delete Request then this page will be displayed. </a:t>
            </a:r>
          </a:p>
          <a:p>
            <a:r>
              <a:rPr lang="en-US" dirty="0" smtClean="0"/>
              <a:t>BDO Delete project or Reject the Request to Delete the project by client.</a:t>
            </a:r>
          </a:p>
        </p:txBody>
      </p:sp>
      <p:pic>
        <p:nvPicPr>
          <p:cNvPr id="7" name="Content Placeholder 6"/>
          <p:cNvPicPr>
            <a:picLocks noGrp="1"/>
          </p:cNvPicPr>
          <p:nvPr>
            <p:ph idx="1"/>
          </p:nvPr>
        </p:nvPicPr>
        <p:blipFill>
          <a:blip r:embed="rId3" cstate="print"/>
          <a:srcRect/>
          <a:stretch>
            <a:fillRect/>
          </a:stretch>
        </p:blipFill>
        <p:spPr bwMode="auto">
          <a:xfrm>
            <a:off x="1219200" y="609600"/>
            <a:ext cx="76200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b="1" dirty="0" smtClean="0">
                <a:solidFill>
                  <a:schemeClr val="tx1"/>
                </a:solidFill>
                <a:latin typeface="Copperplate Gothic Bold" pitchFamily="34" charset="0"/>
              </a:rPr>
              <a:t>HR-EMP (DEVELOPER)</a:t>
            </a:r>
            <a:endParaRPr lang="en-US" sz="3600" dirty="0"/>
          </a:p>
        </p:txBody>
      </p:sp>
      <p:pic>
        <p:nvPicPr>
          <p:cNvPr id="6146" name="Picture 2" descr="C:\Users\BHAGYESH\Desktop\snips\dev1.jpg"/>
          <p:cNvPicPr>
            <a:picLocks noGrp="1" noChangeAspect="1" noChangeArrowheads="1"/>
          </p:cNvPicPr>
          <p:nvPr>
            <p:ph idx="1"/>
          </p:nvPr>
        </p:nvPicPr>
        <p:blipFill>
          <a:blip r:embed="rId2"/>
          <a:srcRect/>
          <a:stretch>
            <a:fillRect/>
          </a:stretch>
        </p:blipFill>
        <p:spPr bwMode="auto">
          <a:xfrm>
            <a:off x="1143001" y="762000"/>
            <a:ext cx="7848600" cy="58674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Change Profile</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BDO click on Profile then this page will be displayed. </a:t>
            </a:r>
          </a:p>
          <a:p>
            <a:r>
              <a:rPr lang="en-US" dirty="0" smtClean="0"/>
              <a:t>BDO can Update his/her profile from this page.</a:t>
            </a:r>
          </a:p>
        </p:txBody>
      </p:sp>
      <p:pic>
        <p:nvPicPr>
          <p:cNvPr id="6" name="Content Placeholder 5"/>
          <p:cNvPicPr>
            <a:picLocks noGrp="1"/>
          </p:cNvPicPr>
          <p:nvPr>
            <p:ph idx="1"/>
          </p:nvPr>
        </p:nvPicPr>
        <p:blipFill>
          <a:blip r:embed="rId3" cstate="print"/>
          <a:srcRect/>
          <a:stretch>
            <a:fillRect/>
          </a:stretch>
        </p:blipFill>
        <p:spPr bwMode="auto">
          <a:xfrm>
            <a:off x="1143000" y="609600"/>
            <a:ext cx="76962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Site Map</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BDO click on Site Map then this page will be displayed. </a:t>
            </a:r>
          </a:p>
          <a:p>
            <a:r>
              <a:rPr lang="en-US" dirty="0" smtClean="0"/>
              <a:t>This is site map page, this page contains all links of BDO side.</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0" cy="53340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Change Password</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BDO click on Change Password then this page will be displayed. </a:t>
            </a:r>
          </a:p>
          <a:p>
            <a:r>
              <a:rPr lang="en-US" dirty="0" smtClean="0"/>
              <a:t>BDO can change password by providing current password.</a:t>
            </a:r>
          </a:p>
        </p:txBody>
      </p:sp>
      <p:pic>
        <p:nvPicPr>
          <p:cNvPr id="6" name="Content Placeholder 5"/>
          <p:cNvPicPr>
            <a:picLocks noGrp="1"/>
          </p:cNvPicPr>
          <p:nvPr>
            <p:ph idx="1"/>
          </p:nvPr>
        </p:nvPicPr>
        <p:blipFill>
          <a:blip r:embed="rId3" cstate="print"/>
          <a:srcRect/>
          <a:stretch>
            <a:fillRect/>
          </a:stretch>
        </p:blipFill>
        <p:spPr bwMode="auto">
          <a:xfrm>
            <a:off x="1143000" y="609600"/>
            <a:ext cx="76200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View Notification</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BDO click on notification then this page will be displayed. </a:t>
            </a:r>
          </a:p>
          <a:p>
            <a:r>
              <a:rPr lang="en-US" dirty="0" smtClean="0"/>
              <a:t>This page Contains notifications added by admin.</a:t>
            </a:r>
          </a:p>
        </p:txBody>
      </p:sp>
      <p:pic>
        <p:nvPicPr>
          <p:cNvPr id="7" name="Content Placeholder 6"/>
          <p:cNvPicPr>
            <a:picLocks noGrp="1"/>
          </p:cNvPicPr>
          <p:nvPr>
            <p:ph idx="1"/>
          </p:nvPr>
        </p:nvPicPr>
        <p:blipFill>
          <a:blip r:embed="rId3" cstate="print"/>
          <a:srcRect/>
          <a:stretch>
            <a:fillRect/>
          </a:stretch>
        </p:blipFill>
        <p:spPr bwMode="auto">
          <a:xfrm>
            <a:off x="1219200" y="609600"/>
            <a:ext cx="76200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Submitted Projects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BDO click on Submitted Projects then this page will be displayed. </a:t>
            </a:r>
          </a:p>
          <a:p>
            <a:r>
              <a:rPr lang="en-US" dirty="0" smtClean="0"/>
              <a:t>This page Contains Approved and </a:t>
            </a:r>
            <a:r>
              <a:rPr lang="en-US" dirty="0" err="1" smtClean="0"/>
              <a:t>UnApproved</a:t>
            </a:r>
            <a:r>
              <a:rPr lang="en-US" dirty="0" smtClean="0"/>
              <a:t> Project’s detail by BDO.</a:t>
            </a:r>
          </a:p>
        </p:txBody>
      </p:sp>
      <p:pic>
        <p:nvPicPr>
          <p:cNvPr id="6" name="Content Placeholder 5"/>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705600"/>
          </a:xfrm>
        </p:spPr>
        <p:txBody>
          <a:bodyPr>
            <a:normAutofit/>
          </a:bodyPr>
          <a:lstStyle/>
          <a:p>
            <a:pPr algn="ctr"/>
            <a:r>
              <a:rPr lang="en-US" sz="6000" dirty="0" smtClean="0">
                <a:solidFill>
                  <a:schemeClr val="tx1"/>
                </a:solidFill>
                <a:latin typeface="Copperplate Gothic Bold" pitchFamily="34" charset="0"/>
              </a:rPr>
              <a:t>HR-EMP (DEVELOPER)</a:t>
            </a:r>
            <a:endParaRPr lang="en-US" sz="6000" dirty="0">
              <a:solidFill>
                <a:schemeClr val="tx1"/>
              </a:solidFill>
              <a:latin typeface="Copperplate Gothic Bold" pitchFamily="34" charset="0"/>
            </a:endParaRPr>
          </a:p>
        </p:txBody>
      </p:sp>
      <p:sp>
        <p:nvSpPr>
          <p:cNvPr id="5" name="Right Arrow 4">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Submitted Projects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Developer logins then this page will be displayed first. </a:t>
            </a:r>
          </a:p>
          <a:p>
            <a:r>
              <a:rPr lang="en-US" dirty="0" smtClean="0"/>
              <a:t>This page Contains Approved and Current Project’s detail.</a:t>
            </a:r>
          </a:p>
        </p:txBody>
      </p:sp>
      <p:pic>
        <p:nvPicPr>
          <p:cNvPr id="7" name="Content Placeholder 6"/>
          <p:cNvPicPr>
            <a:picLocks noGrp="1"/>
          </p:cNvPicPr>
          <p:nvPr>
            <p:ph idx="1"/>
          </p:nvPr>
        </p:nvPicPr>
        <p:blipFill>
          <a:blip r:embed="rId3" cstate="print"/>
          <a:srcRect/>
          <a:stretch>
            <a:fillRect/>
          </a:stretch>
        </p:blipFill>
        <p:spPr bwMode="auto">
          <a:xfrm>
            <a:off x="1219200" y="609600"/>
            <a:ext cx="7619999" cy="51816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Task Details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Developer Click on Tasks then this page will be displayed. </a:t>
            </a:r>
          </a:p>
          <a:p>
            <a:r>
              <a:rPr lang="en-US" dirty="0" smtClean="0"/>
              <a:t>Page Contains detail of Tasks assigned to him/her and he can change status of task.</a:t>
            </a:r>
          </a:p>
        </p:txBody>
      </p:sp>
      <p:pic>
        <p:nvPicPr>
          <p:cNvPr id="6" name="Content Placeholder 5"/>
          <p:cNvPicPr>
            <a:picLocks noGrp="1"/>
          </p:cNvPicPr>
          <p:nvPr>
            <p:ph idx="1"/>
          </p:nvPr>
        </p:nvPicPr>
        <p:blipFill>
          <a:blip r:embed="rId3" cstate="print"/>
          <a:srcRect/>
          <a:stretch>
            <a:fillRect/>
          </a:stretch>
        </p:blipFill>
        <p:spPr bwMode="auto">
          <a:xfrm>
            <a:off x="1295400" y="609600"/>
            <a:ext cx="7467599" cy="51816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Update Task Status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Developer Click Update Task Status then this page will be displayed. </a:t>
            </a:r>
          </a:p>
          <a:p>
            <a:r>
              <a:rPr lang="en-US" dirty="0" smtClean="0"/>
              <a:t>Developer can update the task of particular task assigned to him/her.</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1"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View Notification</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Developer click on notification then this page will be displayed. </a:t>
            </a:r>
          </a:p>
          <a:p>
            <a:r>
              <a:rPr lang="en-US" dirty="0" smtClean="0"/>
              <a:t>This page Contains notifications added by admin.</a:t>
            </a:r>
          </a:p>
        </p:txBody>
      </p:sp>
      <p:pic>
        <p:nvPicPr>
          <p:cNvPr id="6" name="Content Placeholder 5"/>
          <p:cNvPicPr>
            <a:picLocks noGrp="1"/>
          </p:cNvPicPr>
          <p:nvPr>
            <p:ph idx="1"/>
          </p:nvPr>
        </p:nvPicPr>
        <p:blipFill>
          <a:blip r:embed="rId3" cstate="print"/>
          <a:srcRect/>
          <a:stretch>
            <a:fillRect/>
          </a:stretch>
        </p:blipFill>
        <p:spPr bwMode="auto">
          <a:xfrm>
            <a:off x="1219200" y="609600"/>
            <a:ext cx="7619999"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600" b="1" dirty="0" smtClean="0">
                <a:solidFill>
                  <a:schemeClr val="tx1"/>
                </a:solidFill>
                <a:latin typeface="Copperplate Gothic Bold" pitchFamily="34" charset="0"/>
              </a:rPr>
              <a:t>Entity Relationship Diagram</a:t>
            </a:r>
            <a:endParaRPr lang="en-US" sz="3600" dirty="0"/>
          </a:p>
        </p:txBody>
      </p:sp>
      <p:sp>
        <p:nvSpPr>
          <p:cNvPr id="5" name="Content Placeholder 4"/>
          <p:cNvSpPr>
            <a:spLocks noGrp="1"/>
          </p:cNvSpPr>
          <p:nvPr>
            <p:ph idx="1"/>
          </p:nvPr>
        </p:nvSpPr>
        <p:spPr>
          <a:xfrm>
            <a:off x="1435608" y="1219200"/>
            <a:ext cx="7498080" cy="5029200"/>
          </a:xfrm>
        </p:spPr>
        <p:txBody>
          <a:bodyPr>
            <a:normAutofit fontScale="55000" lnSpcReduction="20000"/>
          </a:bodyPr>
          <a:lstStyle/>
          <a:p>
            <a:pPr algn="ctr">
              <a:buNone/>
            </a:pPr>
            <a:r>
              <a:rPr lang="en-US" sz="4500" dirty="0" smtClean="0">
                <a:hlinkClick r:id="rId2" action="ppaction://hlinkfile"/>
              </a:rPr>
              <a:t>ERD.docx</a:t>
            </a:r>
            <a:endParaRPr lang="en-US" sz="4500" dirty="0" smtClean="0"/>
          </a:p>
          <a:p>
            <a:pPr algn="ctr">
              <a:buNone/>
            </a:pPr>
            <a:endParaRPr lang="en-US" sz="4500" dirty="0" smtClean="0"/>
          </a:p>
          <a:p>
            <a:r>
              <a:rPr lang="en-US" b="1" dirty="0" smtClean="0"/>
              <a:t>Entity – Relationship Diagram: </a:t>
            </a:r>
            <a:r>
              <a:rPr lang="en-US" dirty="0" smtClean="0"/>
              <a:t>This depicts relationship between data objects. The attribute of each data objects noted in the entity- relationship diagram can be described using a data object description. Data flow diagram serves two purposes:</a:t>
            </a:r>
          </a:p>
          <a:p>
            <a:r>
              <a:rPr lang="en-US" dirty="0" smtClean="0"/>
              <a:t>1.  To provide an indication of how data are transformed as they move through the system.</a:t>
            </a:r>
          </a:p>
          <a:p>
            <a:r>
              <a:rPr lang="en-US" dirty="0" smtClean="0"/>
              <a:t>2.  To depict the functions that transformation the dataflow.</a:t>
            </a:r>
          </a:p>
          <a:p>
            <a:pPr>
              <a:buNone/>
            </a:pPr>
            <a:r>
              <a:rPr lang="en-US" dirty="0" smtClean="0"/>
              <a:t>           The object relationship pair can be represented graphically using the Entity Relationship Diagrams.  A set of primary components are identified for the Entity Relationship Diagram,</a:t>
            </a:r>
          </a:p>
          <a:p>
            <a:r>
              <a:rPr lang="en-US" dirty="0" smtClean="0"/>
              <a:t>1.  Attributes,</a:t>
            </a:r>
          </a:p>
          <a:p>
            <a:r>
              <a:rPr lang="en-US" dirty="0" smtClean="0"/>
              <a:t>2.  Relationships and</a:t>
            </a:r>
          </a:p>
          <a:p>
            <a:r>
              <a:rPr lang="en-US" dirty="0" smtClean="0"/>
              <a:t>3.  Various Type Indicators.</a:t>
            </a:r>
          </a:p>
          <a:p>
            <a:pPr>
              <a:buNone/>
            </a:pPr>
            <a:r>
              <a:rPr lang="en-US" dirty="0" smtClean="0"/>
              <a:t>         The primary purpose of the Entity Relationship Diagram is to represent  data objects and their relationships.  </a:t>
            </a:r>
          </a:p>
          <a:p>
            <a:pPr algn="ctr">
              <a:buNone/>
            </a:pPr>
            <a:endParaRPr lang="en-US" dirty="0"/>
          </a:p>
        </p:txBody>
      </p:sp>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Change Profile</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Developer click on Profile then this page will be displayed. </a:t>
            </a:r>
          </a:p>
          <a:p>
            <a:r>
              <a:rPr lang="en-US" dirty="0" smtClean="0"/>
              <a:t>Developer can Update his/her profile from this page.</a:t>
            </a:r>
          </a:p>
        </p:txBody>
      </p:sp>
      <p:pic>
        <p:nvPicPr>
          <p:cNvPr id="7" name="Content Placeholder 6"/>
          <p:cNvPicPr>
            <a:picLocks noGrp="1"/>
          </p:cNvPicPr>
          <p:nvPr>
            <p:ph idx="1"/>
          </p:nvPr>
        </p:nvPicPr>
        <p:blipFill>
          <a:blip r:embed="rId3" cstate="print"/>
          <a:srcRect/>
          <a:stretch>
            <a:fillRect/>
          </a:stretch>
        </p:blipFill>
        <p:spPr bwMode="auto">
          <a:xfrm>
            <a:off x="1219200" y="609600"/>
            <a:ext cx="7619999"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Site Map</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Developer click on Site Map then this page will be displayed. </a:t>
            </a:r>
          </a:p>
          <a:p>
            <a:r>
              <a:rPr lang="en-US" dirty="0" smtClean="0"/>
              <a:t>This is site map page, this page contains all links of Developer side.</a:t>
            </a:r>
          </a:p>
        </p:txBody>
      </p:sp>
      <p:pic>
        <p:nvPicPr>
          <p:cNvPr id="6" name="Content Placeholder 5"/>
          <p:cNvPicPr>
            <a:picLocks noGrp="1"/>
          </p:cNvPicPr>
          <p:nvPr>
            <p:ph idx="1"/>
          </p:nvPr>
        </p:nvPicPr>
        <p:blipFill>
          <a:blip r:embed="rId3" cstate="print"/>
          <a:srcRect/>
          <a:stretch>
            <a:fillRect/>
          </a:stretch>
        </p:blipFill>
        <p:spPr bwMode="auto">
          <a:xfrm>
            <a:off x="1295401" y="609600"/>
            <a:ext cx="74676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Change Password</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924800" cy="646331"/>
          </a:xfrm>
          <a:prstGeom prst="rect">
            <a:avLst/>
          </a:prstGeom>
          <a:noFill/>
        </p:spPr>
        <p:txBody>
          <a:bodyPr wrap="square" rtlCol="0">
            <a:spAutoFit/>
          </a:bodyPr>
          <a:lstStyle/>
          <a:p>
            <a:r>
              <a:rPr lang="en-US" dirty="0" smtClean="0"/>
              <a:t>Whenever  Developer click on Change Password then this page will be displayed. </a:t>
            </a:r>
          </a:p>
          <a:p>
            <a:r>
              <a:rPr lang="en-US" dirty="0" smtClean="0"/>
              <a:t>Developer can change password by providing current password.</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705600"/>
          </a:xfrm>
        </p:spPr>
        <p:txBody>
          <a:bodyPr>
            <a:normAutofit/>
          </a:bodyPr>
          <a:lstStyle/>
          <a:p>
            <a:pPr algn="ctr"/>
            <a:r>
              <a:rPr lang="en-US" sz="4800" dirty="0" smtClean="0">
                <a:solidFill>
                  <a:schemeClr val="tx1"/>
                </a:solidFill>
                <a:latin typeface="Copperplate Gothic Bold" pitchFamily="34" charset="0"/>
              </a:rPr>
              <a:t>REPORTS GENERATED BY SYSTEM</a:t>
            </a:r>
            <a:endParaRPr lang="en-US" sz="4800" dirty="0">
              <a:solidFill>
                <a:schemeClr val="tx1"/>
              </a:solidFill>
              <a:latin typeface="Copperplate Gothic Bold" pitchFamily="34" charset="0"/>
            </a:endParaRPr>
          </a:p>
        </p:txBody>
      </p:sp>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6019800"/>
            <a:ext cx="8077200" cy="646331"/>
          </a:xfrm>
          <a:prstGeom prst="rect">
            <a:avLst/>
          </a:prstGeom>
          <a:noFill/>
        </p:spPr>
        <p:txBody>
          <a:bodyPr wrap="square" rtlCol="0">
            <a:spAutoFit/>
          </a:bodyPr>
          <a:lstStyle/>
          <a:p>
            <a:r>
              <a:rPr lang="en-US" dirty="0" smtClean="0"/>
              <a:t>This report contains list of Projects approved by BDO.</a:t>
            </a:r>
          </a:p>
          <a:p>
            <a:r>
              <a:rPr lang="en-US" dirty="0" smtClean="0"/>
              <a:t>Admin can search by First Name ,Last Name ,Project Title ,Duration ,Expected Cost.</a:t>
            </a:r>
          </a:p>
        </p:txBody>
      </p:sp>
      <p:pic>
        <p:nvPicPr>
          <p:cNvPr id="6" name="Content Placeholder 5"/>
          <p:cNvPicPr>
            <a:picLocks noGrp="1"/>
          </p:cNvPicPr>
          <p:nvPr>
            <p:ph idx="1"/>
          </p:nvPr>
        </p:nvPicPr>
        <p:blipFill>
          <a:blip r:embed="rId3" cstate="print"/>
          <a:srcRect/>
          <a:stretch>
            <a:fillRect/>
          </a:stretch>
        </p:blipFill>
        <p:spPr bwMode="auto">
          <a:xfrm>
            <a:off x="1066800" y="152400"/>
            <a:ext cx="8077200" cy="5715000"/>
          </a:xfrm>
          <a:prstGeom prst="rect">
            <a:avLst/>
          </a:prstGeom>
          <a:noFill/>
          <a:ln w="9525">
            <a:noFill/>
            <a:miter lim="800000"/>
            <a:headEnd/>
            <a:tailEnd/>
          </a:ln>
        </p:spPr>
      </p:pic>
      <p:sp>
        <p:nvSpPr>
          <p:cNvPr id="4" name="Right Arrow 3">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6019800"/>
            <a:ext cx="8077200" cy="646331"/>
          </a:xfrm>
          <a:prstGeom prst="rect">
            <a:avLst/>
          </a:prstGeom>
          <a:noFill/>
        </p:spPr>
        <p:txBody>
          <a:bodyPr wrap="square" rtlCol="0">
            <a:spAutoFit/>
          </a:bodyPr>
          <a:lstStyle/>
          <a:p>
            <a:r>
              <a:rPr lang="en-US" dirty="0" smtClean="0"/>
              <a:t>This report contains list of Visitors approved by Admin.</a:t>
            </a:r>
          </a:p>
          <a:p>
            <a:r>
              <a:rPr lang="en-US" dirty="0" smtClean="0"/>
              <a:t>Admin can search by First Name ,Last Name ,Designation ,Company.</a:t>
            </a:r>
          </a:p>
        </p:txBody>
      </p:sp>
      <p:pic>
        <p:nvPicPr>
          <p:cNvPr id="5" name="Content Placeholder 4"/>
          <p:cNvPicPr>
            <a:picLocks noGrp="1"/>
          </p:cNvPicPr>
          <p:nvPr>
            <p:ph idx="1"/>
          </p:nvPr>
        </p:nvPicPr>
        <p:blipFill>
          <a:blip r:embed="rId3" cstate="print"/>
          <a:srcRect/>
          <a:stretch>
            <a:fillRect/>
          </a:stretch>
        </p:blipFill>
        <p:spPr bwMode="auto">
          <a:xfrm>
            <a:off x="1066800" y="152400"/>
            <a:ext cx="8077199" cy="5867400"/>
          </a:xfrm>
          <a:prstGeom prst="rect">
            <a:avLst/>
          </a:prstGeom>
          <a:noFill/>
          <a:ln w="9525">
            <a:noFill/>
            <a:miter lim="800000"/>
            <a:headEnd/>
            <a:tailEnd/>
          </a:ln>
        </p:spPr>
      </p:pic>
      <p:sp>
        <p:nvSpPr>
          <p:cNvPr id="4" name="Right Arrow 3">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6019800"/>
            <a:ext cx="8077200" cy="646331"/>
          </a:xfrm>
          <a:prstGeom prst="rect">
            <a:avLst/>
          </a:prstGeom>
          <a:noFill/>
        </p:spPr>
        <p:txBody>
          <a:bodyPr wrap="square" rtlCol="0">
            <a:spAutoFit/>
          </a:bodyPr>
          <a:lstStyle/>
          <a:p>
            <a:r>
              <a:rPr lang="en-US" dirty="0" smtClean="0"/>
              <a:t>This report contains list of Completed Projects.</a:t>
            </a:r>
          </a:p>
          <a:p>
            <a:r>
              <a:rPr lang="en-US" dirty="0" smtClean="0"/>
              <a:t>Admin can search by First Name ,Last Name ,Project Title ,Duration ,Expected Cost.</a:t>
            </a:r>
          </a:p>
        </p:txBody>
      </p:sp>
      <p:pic>
        <p:nvPicPr>
          <p:cNvPr id="6" name="Content Placeholder 5"/>
          <p:cNvPicPr>
            <a:picLocks noGrp="1"/>
          </p:cNvPicPr>
          <p:nvPr>
            <p:ph idx="1"/>
          </p:nvPr>
        </p:nvPicPr>
        <p:blipFill>
          <a:blip r:embed="rId3" cstate="print"/>
          <a:srcRect/>
          <a:stretch>
            <a:fillRect/>
          </a:stretch>
        </p:blipFill>
        <p:spPr bwMode="auto">
          <a:xfrm>
            <a:off x="1066800" y="228600"/>
            <a:ext cx="8077200" cy="5638800"/>
          </a:xfrm>
          <a:prstGeom prst="rect">
            <a:avLst/>
          </a:prstGeom>
          <a:noFill/>
          <a:ln w="9525">
            <a:noFill/>
            <a:miter lim="800000"/>
            <a:headEnd/>
            <a:tailEnd/>
          </a:ln>
        </p:spPr>
      </p:pic>
      <p:sp>
        <p:nvSpPr>
          <p:cNvPr id="4" name="Right Arrow 3">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6019800"/>
            <a:ext cx="8077200" cy="646331"/>
          </a:xfrm>
          <a:prstGeom prst="rect">
            <a:avLst/>
          </a:prstGeom>
          <a:noFill/>
        </p:spPr>
        <p:txBody>
          <a:bodyPr wrap="square" rtlCol="0">
            <a:spAutoFit/>
          </a:bodyPr>
          <a:lstStyle/>
          <a:p>
            <a:r>
              <a:rPr lang="en-US" dirty="0" smtClean="0"/>
              <a:t>This report contains list of Completed Projects.</a:t>
            </a:r>
          </a:p>
          <a:p>
            <a:r>
              <a:rPr lang="en-US" dirty="0" smtClean="0"/>
              <a:t>Admin can search by First Name ,Last Name ,Project Title ,Duration ,Expected Cost.</a:t>
            </a:r>
          </a:p>
        </p:txBody>
      </p:sp>
      <p:pic>
        <p:nvPicPr>
          <p:cNvPr id="6" name="Content Placeholder 5"/>
          <p:cNvPicPr>
            <a:picLocks noGrp="1"/>
          </p:cNvPicPr>
          <p:nvPr>
            <p:ph idx="1"/>
          </p:nvPr>
        </p:nvPicPr>
        <p:blipFill>
          <a:blip r:embed="rId3" cstate="print"/>
          <a:srcRect/>
          <a:stretch>
            <a:fillRect/>
          </a:stretch>
        </p:blipFill>
        <p:spPr bwMode="auto">
          <a:xfrm>
            <a:off x="1066800" y="228600"/>
            <a:ext cx="8077200" cy="5638800"/>
          </a:xfrm>
          <a:prstGeom prst="rect">
            <a:avLst/>
          </a:prstGeom>
          <a:noFill/>
          <a:ln w="9525">
            <a:noFill/>
            <a:miter lim="800000"/>
            <a:headEnd/>
            <a:tailEnd/>
          </a:ln>
        </p:spPr>
      </p:pic>
      <p:sp>
        <p:nvSpPr>
          <p:cNvPr id="4" name="Right Arrow 3">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6019800"/>
            <a:ext cx="8077200" cy="646331"/>
          </a:xfrm>
          <a:prstGeom prst="rect">
            <a:avLst/>
          </a:prstGeom>
          <a:noFill/>
        </p:spPr>
        <p:txBody>
          <a:bodyPr wrap="square" rtlCol="0">
            <a:spAutoFit/>
          </a:bodyPr>
          <a:lstStyle/>
          <a:p>
            <a:r>
              <a:rPr lang="en-US" dirty="0" smtClean="0"/>
              <a:t>This report contains list of Current Projects.</a:t>
            </a:r>
          </a:p>
          <a:p>
            <a:r>
              <a:rPr lang="en-US" dirty="0" smtClean="0"/>
              <a:t>Admin can search by First Name ,Last Name ,Project Title ,Duration ,Expected Cost.</a:t>
            </a:r>
          </a:p>
        </p:txBody>
      </p:sp>
      <p:pic>
        <p:nvPicPr>
          <p:cNvPr id="5" name="Content Placeholder 4"/>
          <p:cNvPicPr>
            <a:picLocks noGrp="1"/>
          </p:cNvPicPr>
          <p:nvPr>
            <p:ph idx="1"/>
          </p:nvPr>
        </p:nvPicPr>
        <p:blipFill>
          <a:blip r:embed="rId3" cstate="print"/>
          <a:srcRect/>
          <a:stretch>
            <a:fillRect/>
          </a:stretch>
        </p:blipFill>
        <p:spPr bwMode="auto">
          <a:xfrm>
            <a:off x="1066800" y="228600"/>
            <a:ext cx="8077201" cy="5638800"/>
          </a:xfrm>
          <a:prstGeom prst="rect">
            <a:avLst/>
          </a:prstGeom>
          <a:noFill/>
          <a:ln w="9525">
            <a:noFill/>
            <a:miter lim="800000"/>
            <a:headEnd/>
            <a:tailEnd/>
          </a:ln>
        </p:spPr>
      </p:pic>
      <p:sp>
        <p:nvSpPr>
          <p:cNvPr id="4" name="Right Arrow 3">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6019800"/>
            <a:ext cx="8077200" cy="646331"/>
          </a:xfrm>
          <a:prstGeom prst="rect">
            <a:avLst/>
          </a:prstGeom>
          <a:noFill/>
        </p:spPr>
        <p:txBody>
          <a:bodyPr wrap="square" rtlCol="0">
            <a:spAutoFit/>
          </a:bodyPr>
          <a:lstStyle/>
          <a:p>
            <a:r>
              <a:rPr lang="en-US" dirty="0" smtClean="0"/>
              <a:t>This report contains list of Employees.</a:t>
            </a:r>
          </a:p>
          <a:p>
            <a:r>
              <a:rPr lang="en-US" dirty="0" smtClean="0"/>
              <a:t>Admin can search by Employee Name ,Skill Set Type , Experience.</a:t>
            </a:r>
          </a:p>
        </p:txBody>
      </p:sp>
      <p:pic>
        <p:nvPicPr>
          <p:cNvPr id="6" name="Content Placeholder 5"/>
          <p:cNvPicPr>
            <a:picLocks noGrp="1"/>
          </p:cNvPicPr>
          <p:nvPr>
            <p:ph idx="1"/>
          </p:nvPr>
        </p:nvPicPr>
        <p:blipFill>
          <a:blip r:embed="rId3" cstate="print"/>
          <a:srcRect/>
          <a:stretch>
            <a:fillRect/>
          </a:stretch>
        </p:blipFill>
        <p:spPr bwMode="auto">
          <a:xfrm>
            <a:off x="1142999" y="228600"/>
            <a:ext cx="8001001" cy="5638800"/>
          </a:xfrm>
          <a:prstGeom prst="rect">
            <a:avLst/>
          </a:prstGeom>
          <a:noFill/>
          <a:ln w="9525">
            <a:noFill/>
            <a:miter lim="800000"/>
            <a:headEnd/>
            <a:tailEnd/>
          </a:ln>
        </p:spPr>
      </p:pic>
      <p:sp>
        <p:nvSpPr>
          <p:cNvPr id="4" name="Right Arrow 3">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normAutofit/>
          </a:bodyPr>
          <a:lstStyle/>
          <a:p>
            <a:pPr algn="ctr"/>
            <a:r>
              <a:rPr lang="en-US" sz="3600" b="1" dirty="0" smtClean="0">
                <a:solidFill>
                  <a:schemeClr val="tx1"/>
                </a:solidFill>
                <a:latin typeface="Copperplate Gothic Bold" pitchFamily="34" charset="0"/>
              </a:rPr>
              <a:t>Context Diagram</a:t>
            </a:r>
            <a:endParaRPr lang="en-US" sz="3600" dirty="0"/>
          </a:p>
        </p:txBody>
      </p:sp>
      <p:pic>
        <p:nvPicPr>
          <p:cNvPr id="7170" name="Picture 2" descr="C:\Users\BHAGYESH\Desktop\snips\context1.jpg"/>
          <p:cNvPicPr>
            <a:picLocks noGrp="1" noChangeAspect="1" noChangeArrowheads="1"/>
          </p:cNvPicPr>
          <p:nvPr>
            <p:ph idx="1"/>
          </p:nvPr>
        </p:nvPicPr>
        <p:blipFill>
          <a:blip r:embed="rId2"/>
          <a:srcRect/>
          <a:stretch>
            <a:fillRect/>
          </a:stretch>
        </p:blipFill>
        <p:spPr bwMode="auto">
          <a:xfrm>
            <a:off x="990601" y="762000"/>
            <a:ext cx="7924800" cy="59436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6019800"/>
            <a:ext cx="8077200" cy="646331"/>
          </a:xfrm>
          <a:prstGeom prst="rect">
            <a:avLst/>
          </a:prstGeom>
          <a:noFill/>
        </p:spPr>
        <p:txBody>
          <a:bodyPr wrap="square" rtlCol="0">
            <a:spAutoFit/>
          </a:bodyPr>
          <a:lstStyle/>
          <a:p>
            <a:r>
              <a:rPr lang="en-US" dirty="0" smtClean="0"/>
              <a:t>This report contains list of Rejected Visitors.</a:t>
            </a:r>
          </a:p>
          <a:p>
            <a:r>
              <a:rPr lang="en-US" dirty="0" smtClean="0"/>
              <a:t>Admin can search by First Name ,Last Name ,Designation ,Company.</a:t>
            </a:r>
          </a:p>
        </p:txBody>
      </p:sp>
      <p:pic>
        <p:nvPicPr>
          <p:cNvPr id="5" name="Content Placeholder 4"/>
          <p:cNvPicPr>
            <a:picLocks noGrp="1"/>
          </p:cNvPicPr>
          <p:nvPr>
            <p:ph idx="1"/>
          </p:nvPr>
        </p:nvPicPr>
        <p:blipFill>
          <a:blip r:embed="rId3" cstate="print"/>
          <a:srcRect/>
          <a:stretch>
            <a:fillRect/>
          </a:stretch>
        </p:blipFill>
        <p:spPr bwMode="auto">
          <a:xfrm>
            <a:off x="1295401" y="228600"/>
            <a:ext cx="7848600" cy="5638800"/>
          </a:xfrm>
          <a:prstGeom prst="rect">
            <a:avLst/>
          </a:prstGeom>
          <a:noFill/>
          <a:ln w="9525">
            <a:noFill/>
            <a:miter lim="800000"/>
            <a:headEnd/>
            <a:tailEnd/>
          </a:ln>
        </p:spPr>
      </p:pic>
      <p:sp>
        <p:nvSpPr>
          <p:cNvPr id="4" name="Right Arrow 3">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6019800"/>
            <a:ext cx="8077200" cy="646331"/>
          </a:xfrm>
          <a:prstGeom prst="rect">
            <a:avLst/>
          </a:prstGeom>
          <a:noFill/>
        </p:spPr>
        <p:txBody>
          <a:bodyPr wrap="square" rtlCol="0">
            <a:spAutoFit/>
          </a:bodyPr>
          <a:lstStyle/>
          <a:p>
            <a:r>
              <a:rPr lang="en-US" dirty="0" smtClean="0"/>
              <a:t>This report contains list of </a:t>
            </a:r>
            <a:r>
              <a:rPr lang="en-US" dirty="0" err="1" smtClean="0"/>
              <a:t>UnApproved</a:t>
            </a:r>
            <a:r>
              <a:rPr lang="en-US" dirty="0" smtClean="0"/>
              <a:t> Projects.</a:t>
            </a:r>
          </a:p>
          <a:p>
            <a:r>
              <a:rPr lang="en-US" dirty="0" smtClean="0"/>
              <a:t>Admin can search by First Name ,Last Name ,Project Title ,Duration ,Expected Cost.</a:t>
            </a:r>
          </a:p>
        </p:txBody>
      </p:sp>
      <p:pic>
        <p:nvPicPr>
          <p:cNvPr id="6" name="Content Placeholder 5"/>
          <p:cNvPicPr>
            <a:picLocks noGrp="1"/>
          </p:cNvPicPr>
          <p:nvPr>
            <p:ph idx="1"/>
          </p:nvPr>
        </p:nvPicPr>
        <p:blipFill>
          <a:blip r:embed="rId3" cstate="print"/>
          <a:srcRect/>
          <a:stretch>
            <a:fillRect/>
          </a:stretch>
        </p:blipFill>
        <p:spPr bwMode="auto">
          <a:xfrm>
            <a:off x="1143001" y="152400"/>
            <a:ext cx="8001000" cy="5715000"/>
          </a:xfrm>
          <a:prstGeom prst="rect">
            <a:avLst/>
          </a:prstGeom>
          <a:noFill/>
          <a:ln w="9525">
            <a:noFill/>
            <a:miter lim="800000"/>
            <a:headEnd/>
            <a:tailEnd/>
          </a:ln>
        </p:spPr>
      </p:pic>
      <p:sp>
        <p:nvSpPr>
          <p:cNvPr id="4" name="Right Arrow 3">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6019800"/>
            <a:ext cx="8077200" cy="646331"/>
          </a:xfrm>
          <a:prstGeom prst="rect">
            <a:avLst/>
          </a:prstGeom>
          <a:noFill/>
        </p:spPr>
        <p:txBody>
          <a:bodyPr wrap="square" rtlCol="0">
            <a:spAutoFit/>
          </a:bodyPr>
          <a:lstStyle/>
          <a:p>
            <a:r>
              <a:rPr lang="en-US" dirty="0" smtClean="0"/>
              <a:t>This report contains list of  Number of Visitors.</a:t>
            </a:r>
          </a:p>
          <a:p>
            <a:r>
              <a:rPr lang="en-US" dirty="0" smtClean="0"/>
              <a:t>Admin can search by First Name ,Last Name ,Designation ,Company.</a:t>
            </a:r>
          </a:p>
        </p:txBody>
      </p:sp>
      <p:pic>
        <p:nvPicPr>
          <p:cNvPr id="5" name="Content Placeholder 4"/>
          <p:cNvPicPr>
            <a:picLocks noGrp="1"/>
          </p:cNvPicPr>
          <p:nvPr>
            <p:ph idx="1"/>
          </p:nvPr>
        </p:nvPicPr>
        <p:blipFill>
          <a:blip r:embed="rId3" cstate="print"/>
          <a:srcRect/>
          <a:stretch>
            <a:fillRect/>
          </a:stretch>
        </p:blipFill>
        <p:spPr bwMode="auto">
          <a:xfrm>
            <a:off x="1143001" y="228600"/>
            <a:ext cx="8001000" cy="5638800"/>
          </a:xfrm>
          <a:prstGeom prst="rect">
            <a:avLst/>
          </a:prstGeom>
          <a:noFill/>
          <a:ln w="9525">
            <a:noFill/>
            <a:miter lim="800000"/>
            <a:headEnd/>
            <a:tailEnd/>
          </a:ln>
        </p:spPr>
      </p:pic>
      <p:sp>
        <p:nvSpPr>
          <p:cNvPr id="4" name="Right Arrow 3">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705600"/>
          </a:xfrm>
        </p:spPr>
        <p:txBody>
          <a:bodyPr>
            <a:normAutofit/>
          </a:bodyPr>
          <a:lstStyle/>
          <a:p>
            <a:pPr algn="ctr"/>
            <a:r>
              <a:rPr lang="en-US" sz="4800" dirty="0" smtClean="0">
                <a:solidFill>
                  <a:schemeClr val="tx1"/>
                </a:solidFill>
                <a:latin typeface="Copperplate Gothic Bold" pitchFamily="34" charset="0"/>
              </a:rPr>
              <a:t>TEST CASES</a:t>
            </a:r>
            <a:endParaRPr lang="en-US" sz="4800" dirty="0">
              <a:solidFill>
                <a:schemeClr val="tx1"/>
              </a:solidFill>
              <a:latin typeface="Copperplate Gothic Bold" pitchFamily="34"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14400"/>
          </a:xfrm>
        </p:spPr>
        <p:txBody>
          <a:bodyPr>
            <a:normAutofit/>
          </a:bodyPr>
          <a:lstStyle/>
          <a:p>
            <a:pPr algn="ctr"/>
            <a:r>
              <a:rPr lang="en-US" sz="3600" dirty="0" smtClean="0">
                <a:solidFill>
                  <a:schemeClr val="tx1"/>
                </a:solidFill>
                <a:latin typeface="Copperplate Gothic Bold" pitchFamily="34" charset="0"/>
              </a:rPr>
              <a:t>Login Form</a:t>
            </a:r>
            <a:endParaRPr lang="en-US" sz="3600" dirty="0"/>
          </a:p>
        </p:txBody>
      </p:sp>
      <p:graphicFrame>
        <p:nvGraphicFramePr>
          <p:cNvPr id="4" name="Content Placeholder 3"/>
          <p:cNvGraphicFramePr>
            <a:graphicFrameLocks noGrp="1"/>
          </p:cNvGraphicFramePr>
          <p:nvPr>
            <p:ph idx="1"/>
          </p:nvPr>
        </p:nvGraphicFramePr>
        <p:xfrm>
          <a:off x="1143000" y="1066800"/>
          <a:ext cx="7848600" cy="5120640"/>
        </p:xfrm>
        <a:graphic>
          <a:graphicData uri="http://schemas.openxmlformats.org/drawingml/2006/table">
            <a:tbl>
              <a:tblPr firstRow="1" bandRow="1">
                <a:tableStyleId>{5C22544A-7EE6-4342-B048-85BDC9FD1C3A}</a:tableStyleId>
              </a:tblPr>
              <a:tblGrid>
                <a:gridCol w="651282"/>
                <a:gridCol w="1787118"/>
                <a:gridCol w="1981200"/>
                <a:gridCol w="1981200"/>
                <a:gridCol w="1447800"/>
              </a:tblGrid>
              <a:tr h="370840">
                <a:tc>
                  <a:txBody>
                    <a:bodyPr/>
                    <a:lstStyle/>
                    <a:p>
                      <a:r>
                        <a:rPr lang="en-US" dirty="0" smtClean="0"/>
                        <a:t>No</a:t>
                      </a:r>
                      <a:endParaRPr lang="en-US" dirty="0"/>
                    </a:p>
                  </a:txBody>
                  <a:tcPr/>
                </a:tc>
                <a:tc>
                  <a:txBody>
                    <a:bodyPr/>
                    <a:lstStyle/>
                    <a:p>
                      <a:r>
                        <a:rPr lang="en-US" dirty="0" smtClean="0"/>
                        <a:t>Test Condition</a:t>
                      </a:r>
                      <a:endParaRPr lang="en-US" dirty="0"/>
                    </a:p>
                  </a:txBody>
                  <a:tcPr/>
                </a:tc>
                <a:tc>
                  <a:txBody>
                    <a:bodyPr/>
                    <a:lstStyle/>
                    <a:p>
                      <a:r>
                        <a:rPr lang="en-US" dirty="0" smtClean="0"/>
                        <a:t>Input</a:t>
                      </a:r>
                      <a:r>
                        <a:rPr lang="en-US" baseline="0" dirty="0" smtClean="0"/>
                        <a:t> Data</a:t>
                      </a:r>
                      <a:endParaRPr lang="en-US" dirty="0"/>
                    </a:p>
                  </a:txBody>
                  <a:tcPr/>
                </a:tc>
                <a:tc>
                  <a:txBody>
                    <a:bodyPr/>
                    <a:lstStyle/>
                    <a:p>
                      <a:r>
                        <a:rPr lang="en-US" dirty="0" smtClean="0"/>
                        <a:t>Expected Result</a:t>
                      </a:r>
                      <a:endParaRPr lang="en-US" dirty="0"/>
                    </a:p>
                  </a:txBody>
                  <a:tcPr/>
                </a:tc>
                <a:tc>
                  <a:txBody>
                    <a:bodyPr/>
                    <a:lstStyle/>
                    <a:p>
                      <a:r>
                        <a:rPr lang="en-US" dirty="0" smtClean="0"/>
                        <a:t>Actual Result</a:t>
                      </a:r>
                      <a:endParaRPr lang="en-US" dirty="0"/>
                    </a:p>
                  </a:txBody>
                  <a:tcPr/>
                </a:tc>
              </a:tr>
              <a:tr h="370840">
                <a:tc>
                  <a:txBody>
                    <a:bodyPr/>
                    <a:lstStyle/>
                    <a:p>
                      <a:r>
                        <a:rPr kumimoji="0" lang="en-US" sz="1800" kern="1200" dirty="0" smtClean="0">
                          <a:solidFill>
                            <a:schemeClr val="dk1"/>
                          </a:solidFill>
                          <a:latin typeface="+mn-lt"/>
                          <a:ea typeface="+mn-ea"/>
                          <a:cs typeface="+mn-cs"/>
                        </a:rPr>
                        <a:t>1</a:t>
                      </a:r>
                      <a:endParaRPr lang="en-US" dirty="0"/>
                    </a:p>
                  </a:txBody>
                  <a:tcPr/>
                </a:tc>
                <a:tc>
                  <a:txBody>
                    <a:bodyPr/>
                    <a:lstStyle/>
                    <a:p>
                      <a:r>
                        <a:rPr kumimoji="0" lang="en-US" sz="1800" kern="1200" dirty="0" smtClean="0">
                          <a:solidFill>
                            <a:schemeClr val="dk1"/>
                          </a:solidFill>
                          <a:latin typeface="+mn-lt"/>
                          <a:ea typeface="+mn-ea"/>
                          <a:cs typeface="+mn-cs"/>
                        </a:rPr>
                        <a:t>Username,</a:t>
                      </a:r>
                    </a:p>
                    <a:p>
                      <a:r>
                        <a:rPr kumimoji="0" lang="en-US" sz="1800" kern="1200" dirty="0" smtClean="0">
                          <a:solidFill>
                            <a:schemeClr val="dk1"/>
                          </a:solidFill>
                          <a:latin typeface="+mn-lt"/>
                          <a:ea typeface="+mn-ea"/>
                          <a:cs typeface="+mn-cs"/>
                        </a:rPr>
                        <a:t>Password,</a:t>
                      </a:r>
                    </a:p>
                    <a:p>
                      <a:r>
                        <a:rPr kumimoji="0" lang="en-US" sz="1800" kern="1200" dirty="0" err="1" smtClean="0">
                          <a:solidFill>
                            <a:schemeClr val="dk1"/>
                          </a:solidFill>
                          <a:latin typeface="+mn-lt"/>
                          <a:ea typeface="+mn-ea"/>
                          <a:cs typeface="+mn-cs"/>
                        </a:rPr>
                        <a:t>RoleID</a:t>
                      </a:r>
                      <a:endParaRPr lang="en-US" dirty="0"/>
                    </a:p>
                  </a:txBody>
                  <a:tcPr/>
                </a:tc>
                <a:tc>
                  <a:txBody>
                    <a:bodyPr/>
                    <a:lstStyle/>
                    <a:p>
                      <a:r>
                        <a:rPr kumimoji="0" lang="en-US" sz="1800" kern="1200" dirty="0" smtClean="0">
                          <a:solidFill>
                            <a:schemeClr val="dk1"/>
                          </a:solidFill>
                          <a:latin typeface="+mn-lt"/>
                          <a:ea typeface="+mn-ea"/>
                          <a:cs typeface="+mn-cs"/>
                        </a:rPr>
                        <a:t>admin@gmail.com,</a:t>
                      </a:r>
                    </a:p>
                    <a:p>
                      <a:r>
                        <a:rPr kumimoji="0" lang="en-US" sz="1800" kern="1200" dirty="0" err="1" smtClean="0">
                          <a:solidFill>
                            <a:schemeClr val="dk1"/>
                          </a:solidFill>
                          <a:latin typeface="+mn-lt"/>
                          <a:ea typeface="+mn-ea"/>
                          <a:cs typeface="+mn-cs"/>
                        </a:rPr>
                        <a:t>sevak</a:t>
                      </a:r>
                      <a:r>
                        <a:rPr kumimoji="0" lang="en-US" sz="1800" kern="1200" dirty="0" smtClean="0">
                          <a:solidFill>
                            <a:schemeClr val="dk1"/>
                          </a:solidFill>
                          <a:latin typeface="+mn-lt"/>
                          <a:ea typeface="+mn-ea"/>
                          <a:cs typeface="+mn-cs"/>
                        </a:rPr>
                        <a:t>,</a:t>
                      </a:r>
                    </a:p>
                    <a:p>
                      <a:r>
                        <a:rPr kumimoji="0" lang="en-US" sz="1800" kern="1200" dirty="0" smtClean="0">
                          <a:solidFill>
                            <a:schemeClr val="dk1"/>
                          </a:solidFill>
                          <a:latin typeface="+mn-lt"/>
                          <a:ea typeface="+mn-ea"/>
                          <a:cs typeface="+mn-cs"/>
                        </a:rPr>
                        <a:t>1=Admin</a:t>
                      </a:r>
                      <a:endParaRPr lang="en-US" dirty="0"/>
                    </a:p>
                  </a:txBody>
                  <a:tcPr/>
                </a:tc>
                <a:tc>
                  <a:txBody>
                    <a:bodyPr/>
                    <a:lstStyle/>
                    <a:p>
                      <a:r>
                        <a:rPr kumimoji="0" lang="en-US" sz="1800" kern="1200" dirty="0" smtClean="0">
                          <a:solidFill>
                            <a:schemeClr val="dk1"/>
                          </a:solidFill>
                          <a:latin typeface="+mn-lt"/>
                          <a:ea typeface="+mn-ea"/>
                          <a:cs typeface="+mn-cs"/>
                        </a:rPr>
                        <a:t>Go to Admin_Home.aspx with Admin rights.</a:t>
                      </a:r>
                      <a:endParaRPr lang="en-US" dirty="0"/>
                    </a:p>
                  </a:txBody>
                  <a:tcPr/>
                </a:tc>
                <a:tc>
                  <a:txBody>
                    <a:bodyPr/>
                    <a:lstStyle/>
                    <a:p>
                      <a:r>
                        <a:rPr kumimoji="0" lang="en-US" sz="1800" kern="1200" dirty="0" smtClean="0">
                          <a:solidFill>
                            <a:schemeClr val="dk1"/>
                          </a:solidFill>
                          <a:latin typeface="+mn-lt"/>
                          <a:ea typeface="+mn-ea"/>
                          <a:cs typeface="+mn-cs"/>
                        </a:rPr>
                        <a:t>As Expected</a:t>
                      </a:r>
                      <a:endParaRPr lang="en-US" dirty="0"/>
                    </a:p>
                  </a:txBody>
                  <a:tcPr/>
                </a:tc>
              </a:tr>
              <a:tr h="370840">
                <a:tc>
                  <a:txBody>
                    <a:bodyPr/>
                    <a:lstStyle/>
                    <a:p>
                      <a:r>
                        <a:rPr lang="en-US" dirty="0" smtClean="0"/>
                        <a:t>2</a:t>
                      </a:r>
                      <a:endParaRPr lang="en-US" dirty="0"/>
                    </a:p>
                  </a:txBody>
                  <a:tcPr/>
                </a:tc>
                <a:tc>
                  <a:txBody>
                    <a:bodyPr/>
                    <a:lstStyle/>
                    <a:p>
                      <a:r>
                        <a:rPr kumimoji="0" lang="en-US" sz="1800" kern="1200" dirty="0" smtClean="0">
                          <a:solidFill>
                            <a:schemeClr val="dk1"/>
                          </a:solidFill>
                          <a:latin typeface="+mn-lt"/>
                          <a:ea typeface="+mn-ea"/>
                          <a:cs typeface="+mn-cs"/>
                        </a:rPr>
                        <a:t>Username,</a:t>
                      </a:r>
                    </a:p>
                    <a:p>
                      <a:r>
                        <a:rPr kumimoji="0" lang="en-US" sz="1800" kern="1200" dirty="0" smtClean="0">
                          <a:solidFill>
                            <a:schemeClr val="dk1"/>
                          </a:solidFill>
                          <a:latin typeface="+mn-lt"/>
                          <a:ea typeface="+mn-ea"/>
                          <a:cs typeface="+mn-cs"/>
                        </a:rPr>
                        <a:t>Password,</a:t>
                      </a:r>
                    </a:p>
                    <a:p>
                      <a:r>
                        <a:rPr kumimoji="0" lang="en-US" sz="1800" kern="1200" dirty="0" err="1" smtClean="0">
                          <a:solidFill>
                            <a:schemeClr val="dk1"/>
                          </a:solidFill>
                          <a:latin typeface="+mn-lt"/>
                          <a:ea typeface="+mn-ea"/>
                          <a:cs typeface="+mn-cs"/>
                        </a:rPr>
                        <a:t>RoleID</a:t>
                      </a:r>
                      <a:endParaRPr lang="en-US" dirty="0" smtClean="0"/>
                    </a:p>
                    <a:p>
                      <a:endParaRPr lang="en-US" dirty="0"/>
                    </a:p>
                  </a:txBody>
                  <a:tcPr/>
                </a:tc>
                <a:tc>
                  <a:txBody>
                    <a:bodyPr/>
                    <a:lstStyle/>
                    <a:p>
                      <a:r>
                        <a:rPr kumimoji="0" lang="en-US" sz="1800" kern="1200" dirty="0" smtClean="0">
                          <a:solidFill>
                            <a:schemeClr val="dk1"/>
                          </a:solidFill>
                          <a:latin typeface="+mn-lt"/>
                          <a:ea typeface="+mn-ea"/>
                          <a:cs typeface="+mn-cs"/>
                        </a:rPr>
                        <a:t>nikunj@siit.com,</a:t>
                      </a:r>
                    </a:p>
                    <a:p>
                      <a:r>
                        <a:rPr kumimoji="0" lang="en-US" sz="1800" kern="1200" dirty="0" err="1" smtClean="0">
                          <a:solidFill>
                            <a:schemeClr val="dk1"/>
                          </a:solidFill>
                          <a:latin typeface="+mn-lt"/>
                          <a:ea typeface="+mn-ea"/>
                          <a:cs typeface="+mn-cs"/>
                        </a:rPr>
                        <a:t>nikunj</a:t>
                      </a:r>
                      <a:r>
                        <a:rPr kumimoji="0" lang="en-US" sz="1800" kern="1200" dirty="0" smtClean="0">
                          <a:solidFill>
                            <a:schemeClr val="dk1"/>
                          </a:solidFill>
                          <a:latin typeface="+mn-lt"/>
                          <a:ea typeface="+mn-ea"/>
                          <a:cs typeface="+mn-cs"/>
                        </a:rPr>
                        <a:t>,</a:t>
                      </a:r>
                    </a:p>
                    <a:p>
                      <a:r>
                        <a:rPr kumimoji="0" lang="en-US" sz="1800" kern="1200" dirty="0" smtClean="0">
                          <a:solidFill>
                            <a:schemeClr val="dk1"/>
                          </a:solidFill>
                          <a:latin typeface="+mn-lt"/>
                          <a:ea typeface="+mn-ea"/>
                          <a:cs typeface="+mn-cs"/>
                        </a:rPr>
                        <a:t>2=BDO</a:t>
                      </a:r>
                      <a:endParaRPr lang="en-US" dirty="0"/>
                    </a:p>
                  </a:txBody>
                  <a:tcPr/>
                </a:tc>
                <a:tc>
                  <a:txBody>
                    <a:bodyPr/>
                    <a:lstStyle/>
                    <a:p>
                      <a:r>
                        <a:rPr kumimoji="0" lang="en-US" sz="1800" kern="1200" dirty="0" smtClean="0">
                          <a:solidFill>
                            <a:schemeClr val="dk1"/>
                          </a:solidFill>
                          <a:latin typeface="+mn-lt"/>
                          <a:ea typeface="+mn-ea"/>
                          <a:cs typeface="+mn-cs"/>
                        </a:rPr>
                        <a:t>Go to BDO_Home.aspx with BDO rights.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r h="370840">
                <a:tc>
                  <a:txBody>
                    <a:bodyPr/>
                    <a:lstStyle/>
                    <a:p>
                      <a:r>
                        <a:rPr lang="en-US" dirty="0" smtClean="0"/>
                        <a:t>3</a:t>
                      </a:r>
                      <a:endParaRPr lang="en-US" dirty="0"/>
                    </a:p>
                  </a:txBody>
                  <a:tcPr/>
                </a:tc>
                <a:tc>
                  <a:txBody>
                    <a:bodyPr/>
                    <a:lstStyle/>
                    <a:p>
                      <a:r>
                        <a:rPr kumimoji="0" lang="en-US" sz="1800" kern="1200" dirty="0" smtClean="0">
                          <a:solidFill>
                            <a:schemeClr val="dk1"/>
                          </a:solidFill>
                          <a:latin typeface="+mn-lt"/>
                          <a:ea typeface="+mn-ea"/>
                          <a:cs typeface="+mn-cs"/>
                        </a:rPr>
                        <a:t>Username,</a:t>
                      </a:r>
                    </a:p>
                    <a:p>
                      <a:r>
                        <a:rPr kumimoji="0" lang="en-US" sz="1800" kern="1200" dirty="0" smtClean="0">
                          <a:solidFill>
                            <a:schemeClr val="dk1"/>
                          </a:solidFill>
                          <a:latin typeface="+mn-lt"/>
                          <a:ea typeface="+mn-ea"/>
                          <a:cs typeface="+mn-cs"/>
                        </a:rPr>
                        <a:t>Password,</a:t>
                      </a:r>
                    </a:p>
                    <a:p>
                      <a:r>
                        <a:rPr kumimoji="0" lang="en-US" sz="1800" kern="1200" dirty="0" err="1" smtClean="0">
                          <a:solidFill>
                            <a:schemeClr val="dk1"/>
                          </a:solidFill>
                          <a:latin typeface="+mn-lt"/>
                          <a:ea typeface="+mn-ea"/>
                          <a:cs typeface="+mn-cs"/>
                        </a:rPr>
                        <a:t>RoleID</a:t>
                      </a:r>
                      <a:endParaRPr lang="en-US" dirty="0" smtClean="0"/>
                    </a:p>
                    <a:p>
                      <a:endParaRPr lang="en-US" dirty="0"/>
                    </a:p>
                  </a:txBody>
                  <a:tcPr/>
                </a:tc>
                <a:tc>
                  <a:txBody>
                    <a:bodyPr/>
                    <a:lstStyle/>
                    <a:p>
                      <a:r>
                        <a:rPr kumimoji="0" lang="en-US" sz="1800" kern="1200" dirty="0" smtClean="0">
                          <a:solidFill>
                            <a:schemeClr val="dk1"/>
                          </a:solidFill>
                          <a:latin typeface="+mn-lt"/>
                          <a:ea typeface="+mn-ea"/>
                          <a:cs typeface="+mn-cs"/>
                        </a:rPr>
                        <a:t>radhe@gmail.com,</a:t>
                      </a:r>
                    </a:p>
                    <a:p>
                      <a:r>
                        <a:rPr kumimoji="0" lang="en-US" sz="1800" kern="1200" dirty="0" err="1" smtClean="0">
                          <a:solidFill>
                            <a:schemeClr val="dk1"/>
                          </a:solidFill>
                          <a:latin typeface="+mn-lt"/>
                          <a:ea typeface="+mn-ea"/>
                          <a:cs typeface="+mn-cs"/>
                        </a:rPr>
                        <a:t>radhe</a:t>
                      </a:r>
                      <a:r>
                        <a:rPr kumimoji="0" lang="en-US" sz="1800" kern="1200" dirty="0" smtClean="0">
                          <a:solidFill>
                            <a:schemeClr val="dk1"/>
                          </a:solidFill>
                          <a:latin typeface="+mn-lt"/>
                          <a:ea typeface="+mn-ea"/>
                          <a:cs typeface="+mn-cs"/>
                        </a:rPr>
                        <a:t>,</a:t>
                      </a:r>
                    </a:p>
                    <a:p>
                      <a:r>
                        <a:rPr kumimoji="0" lang="en-US" sz="1800" kern="1200" dirty="0" smtClean="0">
                          <a:solidFill>
                            <a:schemeClr val="dk1"/>
                          </a:solidFill>
                          <a:latin typeface="+mn-lt"/>
                          <a:ea typeface="+mn-ea"/>
                          <a:cs typeface="+mn-cs"/>
                        </a:rPr>
                        <a:t>3=HR</a:t>
                      </a:r>
                      <a:endParaRPr lang="en-US" dirty="0"/>
                    </a:p>
                  </a:txBody>
                  <a:tcPr/>
                </a:tc>
                <a:tc>
                  <a:txBody>
                    <a:bodyPr/>
                    <a:lstStyle/>
                    <a:p>
                      <a:r>
                        <a:rPr kumimoji="0" lang="en-US" sz="1800" kern="1200" dirty="0" smtClean="0">
                          <a:solidFill>
                            <a:schemeClr val="dk1"/>
                          </a:solidFill>
                          <a:latin typeface="+mn-lt"/>
                          <a:ea typeface="+mn-ea"/>
                          <a:cs typeface="+mn-cs"/>
                        </a:rPr>
                        <a:t>Go to HR_Home.aspx with HR  rights.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r h="370840">
                <a:tc>
                  <a:txBody>
                    <a:bodyPr/>
                    <a:lstStyle/>
                    <a:p>
                      <a:r>
                        <a:rPr lang="en-US" dirty="0" smtClean="0"/>
                        <a:t>4</a:t>
                      </a:r>
                      <a:endParaRPr lang="en-US" dirty="0"/>
                    </a:p>
                  </a:txBody>
                  <a:tcPr/>
                </a:tc>
                <a:tc>
                  <a:txBody>
                    <a:bodyPr/>
                    <a:lstStyle/>
                    <a:p>
                      <a:r>
                        <a:rPr kumimoji="0" lang="en-US" sz="1800" kern="1200" dirty="0" smtClean="0">
                          <a:solidFill>
                            <a:schemeClr val="dk1"/>
                          </a:solidFill>
                          <a:latin typeface="+mn-lt"/>
                          <a:ea typeface="+mn-ea"/>
                          <a:cs typeface="+mn-cs"/>
                        </a:rPr>
                        <a:t>Username,</a:t>
                      </a:r>
                    </a:p>
                    <a:p>
                      <a:r>
                        <a:rPr kumimoji="0" lang="en-US" sz="1800" kern="1200" dirty="0" smtClean="0">
                          <a:solidFill>
                            <a:schemeClr val="dk1"/>
                          </a:solidFill>
                          <a:latin typeface="+mn-lt"/>
                          <a:ea typeface="+mn-ea"/>
                          <a:cs typeface="+mn-cs"/>
                        </a:rPr>
                        <a:t>Password,</a:t>
                      </a:r>
                    </a:p>
                    <a:p>
                      <a:r>
                        <a:rPr kumimoji="0" lang="en-US" sz="1800" kern="1200" dirty="0" err="1" smtClean="0">
                          <a:solidFill>
                            <a:schemeClr val="dk1"/>
                          </a:solidFill>
                          <a:latin typeface="+mn-lt"/>
                          <a:ea typeface="+mn-ea"/>
                          <a:cs typeface="+mn-cs"/>
                        </a:rPr>
                        <a:t>RoleID</a:t>
                      </a:r>
                      <a:endParaRPr lang="en-US" dirty="0" smtClean="0"/>
                    </a:p>
                    <a:p>
                      <a:endParaRPr lang="en-US" dirty="0"/>
                    </a:p>
                  </a:txBody>
                  <a:tcPr/>
                </a:tc>
                <a:tc>
                  <a:txBody>
                    <a:bodyPr/>
                    <a:lstStyle/>
                    <a:p>
                      <a:r>
                        <a:rPr kumimoji="0" lang="en-US" sz="1800" kern="1200" dirty="0" smtClean="0">
                          <a:solidFill>
                            <a:schemeClr val="dk1"/>
                          </a:solidFill>
                          <a:latin typeface="+mn-lt"/>
                          <a:ea typeface="+mn-ea"/>
                          <a:cs typeface="+mn-cs"/>
                        </a:rPr>
                        <a:t>vasim@gmail.com,</a:t>
                      </a:r>
                    </a:p>
                    <a:p>
                      <a:r>
                        <a:rPr kumimoji="0" lang="en-US" sz="1800" kern="1200" dirty="0" err="1" smtClean="0">
                          <a:solidFill>
                            <a:schemeClr val="dk1"/>
                          </a:solidFill>
                          <a:latin typeface="+mn-lt"/>
                          <a:ea typeface="+mn-ea"/>
                          <a:cs typeface="+mn-cs"/>
                        </a:rPr>
                        <a:t>vasim</a:t>
                      </a:r>
                      <a:r>
                        <a:rPr kumimoji="0" lang="en-US" sz="1800" kern="1200" dirty="0" smtClean="0">
                          <a:solidFill>
                            <a:schemeClr val="dk1"/>
                          </a:solidFill>
                          <a:latin typeface="+mn-lt"/>
                          <a:ea typeface="+mn-ea"/>
                          <a:cs typeface="+mn-cs"/>
                        </a:rPr>
                        <a:t>,</a:t>
                      </a:r>
                    </a:p>
                    <a:p>
                      <a:r>
                        <a:rPr kumimoji="0" lang="en-US" sz="1800" kern="1200" dirty="0" smtClean="0">
                          <a:solidFill>
                            <a:schemeClr val="dk1"/>
                          </a:solidFill>
                          <a:latin typeface="+mn-lt"/>
                          <a:ea typeface="+mn-ea"/>
                          <a:cs typeface="+mn-cs"/>
                        </a:rPr>
                        <a:t>4=PM</a:t>
                      </a:r>
                      <a:endParaRPr lang="en-US" dirty="0"/>
                    </a:p>
                  </a:txBody>
                  <a:tcPr/>
                </a:tc>
                <a:tc>
                  <a:txBody>
                    <a:bodyPr/>
                    <a:lstStyle/>
                    <a:p>
                      <a:r>
                        <a:rPr kumimoji="0" lang="en-US" sz="1800" kern="1200" dirty="0" smtClean="0">
                          <a:solidFill>
                            <a:schemeClr val="dk1"/>
                          </a:solidFill>
                          <a:latin typeface="+mn-lt"/>
                          <a:ea typeface="+mn-ea"/>
                          <a:cs typeface="+mn-cs"/>
                        </a:rPr>
                        <a:t>Go to PM_Home.aspx with PM  rights.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bl>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14400"/>
          </a:xfrm>
        </p:spPr>
        <p:txBody>
          <a:bodyPr>
            <a:normAutofit/>
          </a:bodyPr>
          <a:lstStyle/>
          <a:p>
            <a:pPr algn="ctr"/>
            <a:r>
              <a:rPr lang="en-US" sz="3600" dirty="0" smtClean="0">
                <a:solidFill>
                  <a:schemeClr val="tx1"/>
                </a:solidFill>
                <a:latin typeface="Copperplate Gothic Bold" pitchFamily="34" charset="0"/>
              </a:rPr>
              <a:t>Login Form</a:t>
            </a:r>
            <a:endParaRPr lang="en-US" sz="3600" dirty="0"/>
          </a:p>
        </p:txBody>
      </p:sp>
      <p:graphicFrame>
        <p:nvGraphicFramePr>
          <p:cNvPr id="4" name="Content Placeholder 3"/>
          <p:cNvGraphicFramePr>
            <a:graphicFrameLocks noGrp="1"/>
          </p:cNvGraphicFramePr>
          <p:nvPr>
            <p:ph idx="1"/>
          </p:nvPr>
        </p:nvGraphicFramePr>
        <p:xfrm>
          <a:off x="1143000" y="1066800"/>
          <a:ext cx="7848600" cy="5394960"/>
        </p:xfrm>
        <a:graphic>
          <a:graphicData uri="http://schemas.openxmlformats.org/drawingml/2006/table">
            <a:tbl>
              <a:tblPr firstRow="1" bandRow="1">
                <a:tableStyleId>{5C22544A-7EE6-4342-B048-85BDC9FD1C3A}</a:tableStyleId>
              </a:tblPr>
              <a:tblGrid>
                <a:gridCol w="651282"/>
                <a:gridCol w="1787118"/>
                <a:gridCol w="1981200"/>
                <a:gridCol w="1981200"/>
                <a:gridCol w="1447800"/>
              </a:tblGrid>
              <a:tr h="370840">
                <a:tc>
                  <a:txBody>
                    <a:bodyPr/>
                    <a:lstStyle/>
                    <a:p>
                      <a:r>
                        <a:rPr lang="en-US" dirty="0" smtClean="0"/>
                        <a:t>No</a:t>
                      </a:r>
                      <a:endParaRPr lang="en-US" dirty="0"/>
                    </a:p>
                  </a:txBody>
                  <a:tcPr/>
                </a:tc>
                <a:tc>
                  <a:txBody>
                    <a:bodyPr/>
                    <a:lstStyle/>
                    <a:p>
                      <a:r>
                        <a:rPr lang="en-US" dirty="0" smtClean="0"/>
                        <a:t>Test Condition</a:t>
                      </a:r>
                      <a:endParaRPr lang="en-US" dirty="0"/>
                    </a:p>
                  </a:txBody>
                  <a:tcPr/>
                </a:tc>
                <a:tc>
                  <a:txBody>
                    <a:bodyPr/>
                    <a:lstStyle/>
                    <a:p>
                      <a:r>
                        <a:rPr lang="en-US" dirty="0" smtClean="0"/>
                        <a:t>Input</a:t>
                      </a:r>
                      <a:r>
                        <a:rPr lang="en-US" baseline="0" dirty="0" smtClean="0"/>
                        <a:t> Data</a:t>
                      </a:r>
                      <a:endParaRPr lang="en-US" dirty="0"/>
                    </a:p>
                  </a:txBody>
                  <a:tcPr/>
                </a:tc>
                <a:tc>
                  <a:txBody>
                    <a:bodyPr/>
                    <a:lstStyle/>
                    <a:p>
                      <a:r>
                        <a:rPr lang="en-US" dirty="0" smtClean="0"/>
                        <a:t>Expected Result</a:t>
                      </a:r>
                      <a:endParaRPr lang="en-US" dirty="0"/>
                    </a:p>
                  </a:txBody>
                  <a:tcPr/>
                </a:tc>
                <a:tc>
                  <a:txBody>
                    <a:bodyPr/>
                    <a:lstStyle/>
                    <a:p>
                      <a:r>
                        <a:rPr lang="en-US" dirty="0" smtClean="0"/>
                        <a:t>Actual Result</a:t>
                      </a:r>
                      <a:endParaRPr lang="en-US" dirty="0"/>
                    </a:p>
                  </a:txBody>
                  <a:tcPr/>
                </a:tc>
              </a:tr>
              <a:tr h="370840">
                <a:tc>
                  <a:txBody>
                    <a:bodyPr/>
                    <a:lstStyle/>
                    <a:p>
                      <a:r>
                        <a:rPr kumimoji="0" lang="en-US" sz="1800" kern="1200" dirty="0" smtClean="0">
                          <a:solidFill>
                            <a:schemeClr val="dk1"/>
                          </a:solidFill>
                          <a:latin typeface="+mn-lt"/>
                          <a:ea typeface="+mn-ea"/>
                          <a:cs typeface="+mn-cs"/>
                        </a:rPr>
                        <a:t>5</a:t>
                      </a:r>
                      <a:endParaRPr lang="en-US" dirty="0"/>
                    </a:p>
                  </a:txBody>
                  <a:tcPr/>
                </a:tc>
                <a:tc>
                  <a:txBody>
                    <a:bodyPr/>
                    <a:lstStyle/>
                    <a:p>
                      <a:r>
                        <a:rPr kumimoji="0" lang="en-US" sz="1800" kern="1200" dirty="0" smtClean="0">
                          <a:solidFill>
                            <a:schemeClr val="dk1"/>
                          </a:solidFill>
                          <a:latin typeface="+mn-lt"/>
                          <a:ea typeface="+mn-ea"/>
                          <a:cs typeface="+mn-cs"/>
                        </a:rPr>
                        <a:t>Username,</a:t>
                      </a:r>
                    </a:p>
                    <a:p>
                      <a:r>
                        <a:rPr kumimoji="0" lang="en-US" sz="1800" kern="1200" dirty="0" smtClean="0">
                          <a:solidFill>
                            <a:schemeClr val="dk1"/>
                          </a:solidFill>
                          <a:latin typeface="+mn-lt"/>
                          <a:ea typeface="+mn-ea"/>
                          <a:cs typeface="+mn-cs"/>
                        </a:rPr>
                        <a:t>Password,</a:t>
                      </a:r>
                    </a:p>
                    <a:p>
                      <a:r>
                        <a:rPr kumimoji="0" lang="en-US" sz="1800" kern="1200" dirty="0" err="1" smtClean="0">
                          <a:solidFill>
                            <a:schemeClr val="dk1"/>
                          </a:solidFill>
                          <a:latin typeface="+mn-lt"/>
                          <a:ea typeface="+mn-ea"/>
                          <a:cs typeface="+mn-cs"/>
                        </a:rPr>
                        <a:t>RoleID</a:t>
                      </a:r>
                      <a:endParaRPr lang="en-US" dirty="0"/>
                    </a:p>
                  </a:txBody>
                  <a:tcPr/>
                </a:tc>
                <a:tc>
                  <a:txBody>
                    <a:bodyPr/>
                    <a:lstStyle/>
                    <a:p>
                      <a:r>
                        <a:rPr kumimoji="0" lang="en-US" sz="1800" kern="1200" dirty="0" smtClean="0">
                          <a:solidFill>
                            <a:schemeClr val="dk1"/>
                          </a:solidFill>
                          <a:latin typeface="+mn-lt"/>
                          <a:ea typeface="+mn-ea"/>
                          <a:cs typeface="+mn-cs"/>
                        </a:rPr>
                        <a:t>raj@gmail.com,</a:t>
                      </a:r>
                    </a:p>
                    <a:p>
                      <a:r>
                        <a:rPr kumimoji="0" lang="en-US" sz="1800" kern="1200" dirty="0" smtClean="0">
                          <a:solidFill>
                            <a:schemeClr val="dk1"/>
                          </a:solidFill>
                          <a:latin typeface="+mn-lt"/>
                          <a:ea typeface="+mn-ea"/>
                          <a:cs typeface="+mn-cs"/>
                        </a:rPr>
                        <a:t>raj,</a:t>
                      </a:r>
                    </a:p>
                    <a:p>
                      <a:r>
                        <a:rPr kumimoji="0" lang="en-US" sz="1800" kern="1200" dirty="0" smtClean="0">
                          <a:solidFill>
                            <a:schemeClr val="dk1"/>
                          </a:solidFill>
                          <a:latin typeface="+mn-lt"/>
                          <a:ea typeface="+mn-ea"/>
                          <a:cs typeface="+mn-cs"/>
                        </a:rPr>
                        <a:t>5=Developer</a:t>
                      </a:r>
                      <a:endParaRPr lang="en-US" dirty="0"/>
                    </a:p>
                  </a:txBody>
                  <a:tcPr/>
                </a:tc>
                <a:tc>
                  <a:txBody>
                    <a:bodyPr/>
                    <a:lstStyle/>
                    <a:p>
                      <a:r>
                        <a:rPr kumimoji="0" lang="en-US" sz="1800" kern="1200" dirty="0" smtClean="0">
                          <a:solidFill>
                            <a:schemeClr val="dk1"/>
                          </a:solidFill>
                          <a:latin typeface="+mn-lt"/>
                          <a:ea typeface="+mn-ea"/>
                          <a:cs typeface="+mn-cs"/>
                        </a:rPr>
                        <a:t>Go to Developer_Home.aspx with </a:t>
                      </a:r>
                    </a:p>
                    <a:p>
                      <a:r>
                        <a:rPr kumimoji="0" lang="en-US" sz="1800" kern="1200" dirty="0" smtClean="0">
                          <a:solidFill>
                            <a:schemeClr val="dk1"/>
                          </a:solidFill>
                          <a:latin typeface="+mn-lt"/>
                          <a:ea typeface="+mn-ea"/>
                          <a:cs typeface="+mn-cs"/>
                        </a:rPr>
                        <a:t>Developer  rights.</a:t>
                      </a:r>
                      <a:endParaRPr lang="en-US" dirty="0"/>
                    </a:p>
                  </a:txBody>
                  <a:tcPr/>
                </a:tc>
                <a:tc>
                  <a:txBody>
                    <a:bodyPr/>
                    <a:lstStyle/>
                    <a:p>
                      <a:r>
                        <a:rPr kumimoji="0" lang="en-US" sz="1800" kern="1200" dirty="0" smtClean="0">
                          <a:solidFill>
                            <a:schemeClr val="dk1"/>
                          </a:solidFill>
                          <a:latin typeface="+mn-lt"/>
                          <a:ea typeface="+mn-ea"/>
                          <a:cs typeface="+mn-cs"/>
                        </a:rPr>
                        <a:t>As Expected</a:t>
                      </a:r>
                      <a:endParaRPr lang="en-US" dirty="0"/>
                    </a:p>
                  </a:txBody>
                  <a:tcPr/>
                </a:tc>
              </a:tr>
              <a:tr h="370840">
                <a:tc>
                  <a:txBody>
                    <a:bodyPr/>
                    <a:lstStyle/>
                    <a:p>
                      <a:r>
                        <a:rPr lang="en-US" dirty="0" smtClean="0"/>
                        <a:t>6</a:t>
                      </a:r>
                      <a:endParaRPr lang="en-US" dirty="0"/>
                    </a:p>
                  </a:txBody>
                  <a:tcPr/>
                </a:tc>
                <a:tc>
                  <a:txBody>
                    <a:bodyPr/>
                    <a:lstStyle/>
                    <a:p>
                      <a:r>
                        <a:rPr kumimoji="0" lang="en-US" sz="1800" kern="1200" dirty="0" smtClean="0">
                          <a:solidFill>
                            <a:schemeClr val="dk1"/>
                          </a:solidFill>
                          <a:latin typeface="+mn-lt"/>
                          <a:ea typeface="+mn-ea"/>
                          <a:cs typeface="+mn-cs"/>
                        </a:rPr>
                        <a:t>Username,</a:t>
                      </a:r>
                    </a:p>
                    <a:p>
                      <a:r>
                        <a:rPr kumimoji="0" lang="en-US" sz="1800" kern="1200" dirty="0" smtClean="0">
                          <a:solidFill>
                            <a:schemeClr val="dk1"/>
                          </a:solidFill>
                          <a:latin typeface="+mn-lt"/>
                          <a:ea typeface="+mn-ea"/>
                          <a:cs typeface="+mn-cs"/>
                        </a:rPr>
                        <a:t>Password,</a:t>
                      </a:r>
                    </a:p>
                    <a:p>
                      <a:r>
                        <a:rPr kumimoji="0" lang="en-US" sz="1800" kern="1200" dirty="0" err="1" smtClean="0">
                          <a:solidFill>
                            <a:schemeClr val="dk1"/>
                          </a:solidFill>
                          <a:latin typeface="+mn-lt"/>
                          <a:ea typeface="+mn-ea"/>
                          <a:cs typeface="+mn-cs"/>
                        </a:rPr>
                        <a:t>RoleID</a:t>
                      </a:r>
                      <a:endParaRPr lang="en-US" dirty="0" smtClean="0"/>
                    </a:p>
                    <a:p>
                      <a:endParaRPr lang="en-US" dirty="0"/>
                    </a:p>
                  </a:txBody>
                  <a:tcPr/>
                </a:tc>
                <a:tc>
                  <a:txBody>
                    <a:bodyPr/>
                    <a:lstStyle/>
                    <a:p>
                      <a:r>
                        <a:rPr kumimoji="0" lang="en-US" sz="1800" kern="1200" dirty="0" smtClean="0">
                          <a:solidFill>
                            <a:schemeClr val="dk1"/>
                          </a:solidFill>
                          <a:latin typeface="+mn-lt"/>
                          <a:ea typeface="+mn-ea"/>
                          <a:cs typeface="+mn-cs"/>
                        </a:rPr>
                        <a:t>jitu@gmail.com,</a:t>
                      </a:r>
                    </a:p>
                    <a:p>
                      <a:r>
                        <a:rPr kumimoji="0" lang="en-US" sz="1800" kern="1200" dirty="0" err="1" smtClean="0">
                          <a:solidFill>
                            <a:schemeClr val="dk1"/>
                          </a:solidFill>
                          <a:latin typeface="+mn-lt"/>
                          <a:ea typeface="+mn-ea"/>
                          <a:cs typeface="+mn-cs"/>
                        </a:rPr>
                        <a:t>jitu</a:t>
                      </a:r>
                      <a:r>
                        <a:rPr kumimoji="0" lang="en-US" sz="1800" kern="1200" dirty="0" smtClean="0">
                          <a:solidFill>
                            <a:schemeClr val="dk1"/>
                          </a:solidFill>
                          <a:latin typeface="+mn-lt"/>
                          <a:ea typeface="+mn-ea"/>
                          <a:cs typeface="+mn-cs"/>
                        </a:rPr>
                        <a:t>,</a:t>
                      </a:r>
                    </a:p>
                    <a:p>
                      <a:r>
                        <a:rPr kumimoji="0" lang="en-US" sz="1800" kern="1200" dirty="0" smtClean="0">
                          <a:solidFill>
                            <a:schemeClr val="dk1"/>
                          </a:solidFill>
                          <a:latin typeface="+mn-lt"/>
                          <a:ea typeface="+mn-ea"/>
                          <a:cs typeface="+mn-cs"/>
                        </a:rPr>
                        <a:t>6=Client</a:t>
                      </a:r>
                      <a:endParaRPr lang="en-US" dirty="0"/>
                    </a:p>
                  </a:txBody>
                  <a:tcPr/>
                </a:tc>
                <a:tc>
                  <a:txBody>
                    <a:bodyPr/>
                    <a:lstStyle/>
                    <a:p>
                      <a:r>
                        <a:rPr kumimoji="0" lang="en-US" sz="1800" kern="1200" dirty="0" smtClean="0">
                          <a:solidFill>
                            <a:schemeClr val="dk1"/>
                          </a:solidFill>
                          <a:latin typeface="+mn-lt"/>
                          <a:ea typeface="+mn-ea"/>
                          <a:cs typeface="+mn-cs"/>
                        </a:rPr>
                        <a:t>Go to Client_Home.aspx with </a:t>
                      </a:r>
                    </a:p>
                    <a:p>
                      <a:r>
                        <a:rPr kumimoji="0" lang="en-US" sz="1800" kern="1200" dirty="0" smtClean="0">
                          <a:solidFill>
                            <a:schemeClr val="dk1"/>
                          </a:solidFill>
                          <a:latin typeface="+mn-lt"/>
                          <a:ea typeface="+mn-ea"/>
                          <a:cs typeface="+mn-cs"/>
                        </a:rPr>
                        <a:t>Clients  rights.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r h="370840">
                <a:tc>
                  <a:txBody>
                    <a:bodyPr/>
                    <a:lstStyle/>
                    <a:p>
                      <a:r>
                        <a:rPr lang="en-US" dirty="0" smtClean="0"/>
                        <a:t>7</a:t>
                      </a:r>
                      <a:endParaRPr lang="en-US" dirty="0"/>
                    </a:p>
                  </a:txBody>
                  <a:tcPr/>
                </a:tc>
                <a:tc>
                  <a:txBody>
                    <a:bodyPr/>
                    <a:lstStyle/>
                    <a:p>
                      <a:r>
                        <a:rPr kumimoji="0" lang="en-US" sz="1800" kern="1200" dirty="0" smtClean="0">
                          <a:solidFill>
                            <a:schemeClr val="dk1"/>
                          </a:solidFill>
                          <a:latin typeface="+mn-lt"/>
                          <a:ea typeface="+mn-ea"/>
                          <a:cs typeface="+mn-cs"/>
                        </a:rPr>
                        <a:t>Username,</a:t>
                      </a:r>
                    </a:p>
                    <a:p>
                      <a:r>
                        <a:rPr kumimoji="0" lang="en-US" sz="1800" kern="1200" dirty="0" smtClean="0">
                          <a:solidFill>
                            <a:schemeClr val="dk1"/>
                          </a:solidFill>
                          <a:latin typeface="+mn-lt"/>
                          <a:ea typeface="+mn-ea"/>
                          <a:cs typeface="+mn-cs"/>
                        </a:rPr>
                        <a:t>Password,</a:t>
                      </a:r>
                    </a:p>
                    <a:p>
                      <a:r>
                        <a:rPr kumimoji="0" lang="en-US" sz="1800" kern="1200" dirty="0" err="1" smtClean="0">
                          <a:solidFill>
                            <a:schemeClr val="dk1"/>
                          </a:solidFill>
                          <a:latin typeface="+mn-lt"/>
                          <a:ea typeface="+mn-ea"/>
                          <a:cs typeface="+mn-cs"/>
                        </a:rPr>
                        <a:t>RoleID</a:t>
                      </a:r>
                      <a:endParaRPr lang="en-US" dirty="0" smtClean="0"/>
                    </a:p>
                    <a:p>
                      <a:endParaRPr lang="en-US" dirty="0"/>
                    </a:p>
                  </a:txBody>
                  <a:tcPr/>
                </a:tc>
                <a:tc>
                  <a:txBody>
                    <a:bodyPr/>
                    <a:lstStyle/>
                    <a:p>
                      <a:r>
                        <a:rPr kumimoji="0" lang="en-US" sz="1800" kern="1200" dirty="0" smtClean="0">
                          <a:solidFill>
                            <a:schemeClr val="dk1"/>
                          </a:solidFill>
                          <a:latin typeface="+mn-lt"/>
                          <a:ea typeface="+mn-ea"/>
                          <a:cs typeface="+mn-cs"/>
                        </a:rPr>
                        <a:t>jitu@gmail.com,</a:t>
                      </a:r>
                    </a:p>
                    <a:p>
                      <a:r>
                        <a:rPr kumimoji="0" lang="en-US" sz="1800" kern="1200" dirty="0" smtClean="0">
                          <a:solidFill>
                            <a:schemeClr val="dk1"/>
                          </a:solidFill>
                          <a:latin typeface="+mn-lt"/>
                          <a:ea typeface="+mn-ea"/>
                          <a:cs typeface="+mn-cs"/>
                        </a:rPr>
                        <a:t>1234,</a:t>
                      </a:r>
                    </a:p>
                    <a:p>
                      <a:r>
                        <a:rPr kumimoji="0" lang="en-US" sz="1800" kern="1200" dirty="0" smtClean="0">
                          <a:solidFill>
                            <a:schemeClr val="dk1"/>
                          </a:solidFill>
                          <a:latin typeface="+mn-lt"/>
                          <a:ea typeface="+mn-ea"/>
                          <a:cs typeface="+mn-cs"/>
                        </a:rPr>
                        <a:t>6=Client</a:t>
                      </a:r>
                      <a:endParaRPr lang="en-US" dirty="0"/>
                    </a:p>
                  </a:txBody>
                  <a:tcPr/>
                </a:tc>
                <a:tc>
                  <a:txBody>
                    <a:bodyPr/>
                    <a:lstStyle/>
                    <a:p>
                      <a:r>
                        <a:rPr kumimoji="0" lang="en-US" sz="1800" kern="1200" dirty="0" err="1" smtClean="0">
                          <a:solidFill>
                            <a:schemeClr val="dk1"/>
                          </a:solidFill>
                          <a:latin typeface="+mn-lt"/>
                          <a:ea typeface="+mn-ea"/>
                          <a:cs typeface="+mn-cs"/>
                        </a:rPr>
                        <a:t>Msg</a:t>
                      </a:r>
                      <a:r>
                        <a:rPr kumimoji="0" lang="en-US" sz="1800" kern="1200" dirty="0" smtClean="0">
                          <a:solidFill>
                            <a:schemeClr val="dk1"/>
                          </a:solidFill>
                          <a:latin typeface="+mn-lt"/>
                          <a:ea typeface="+mn-ea"/>
                          <a:cs typeface="+mn-cs"/>
                        </a:rPr>
                        <a:t> “</a:t>
                      </a:r>
                      <a:r>
                        <a:rPr kumimoji="0" lang="en-US" sz="1800" kern="1200" dirty="0" err="1" smtClean="0">
                          <a:solidFill>
                            <a:schemeClr val="dk1"/>
                          </a:solidFill>
                          <a:latin typeface="+mn-lt"/>
                          <a:ea typeface="+mn-ea"/>
                          <a:cs typeface="+mn-cs"/>
                        </a:rPr>
                        <a:t>UserName</a:t>
                      </a:r>
                      <a:r>
                        <a:rPr kumimoji="0" lang="en-US" sz="1800" kern="1200" dirty="0" smtClean="0">
                          <a:solidFill>
                            <a:schemeClr val="dk1"/>
                          </a:solidFill>
                          <a:latin typeface="+mn-lt"/>
                          <a:ea typeface="+mn-ea"/>
                          <a:cs typeface="+mn-cs"/>
                        </a:rPr>
                        <a:t> or Password is Incorrect.”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r h="370840">
                <a:tc>
                  <a:txBody>
                    <a:bodyPr/>
                    <a:lstStyle/>
                    <a:p>
                      <a:r>
                        <a:rPr lang="en-US" dirty="0" smtClean="0"/>
                        <a:t>8</a:t>
                      </a:r>
                      <a:endParaRPr lang="en-US" dirty="0"/>
                    </a:p>
                  </a:txBody>
                  <a:tcPr/>
                </a:tc>
                <a:tc>
                  <a:txBody>
                    <a:bodyPr/>
                    <a:lstStyle/>
                    <a:p>
                      <a:r>
                        <a:rPr kumimoji="0" lang="en-US" sz="1800" kern="1200" dirty="0" smtClean="0">
                          <a:solidFill>
                            <a:schemeClr val="dk1"/>
                          </a:solidFill>
                          <a:latin typeface="+mn-lt"/>
                          <a:ea typeface="+mn-ea"/>
                          <a:cs typeface="+mn-cs"/>
                        </a:rPr>
                        <a:t>Username,</a:t>
                      </a:r>
                    </a:p>
                    <a:p>
                      <a:r>
                        <a:rPr kumimoji="0" lang="en-US" sz="1800" kern="1200" dirty="0" smtClean="0">
                          <a:solidFill>
                            <a:schemeClr val="dk1"/>
                          </a:solidFill>
                          <a:latin typeface="+mn-lt"/>
                          <a:ea typeface="+mn-ea"/>
                          <a:cs typeface="+mn-cs"/>
                        </a:rPr>
                        <a:t>Password,</a:t>
                      </a:r>
                    </a:p>
                    <a:p>
                      <a:r>
                        <a:rPr kumimoji="0" lang="en-US" sz="1800" kern="1200" dirty="0" err="1" smtClean="0">
                          <a:solidFill>
                            <a:schemeClr val="dk1"/>
                          </a:solidFill>
                          <a:latin typeface="+mn-lt"/>
                          <a:ea typeface="+mn-ea"/>
                          <a:cs typeface="+mn-cs"/>
                        </a:rPr>
                        <a:t>RoleID</a:t>
                      </a:r>
                      <a:endParaRPr lang="en-US" dirty="0" smtClean="0"/>
                    </a:p>
                    <a:p>
                      <a:endParaRPr lang="en-US" dirty="0"/>
                    </a:p>
                  </a:txBody>
                  <a:tcPr/>
                </a:tc>
                <a:tc>
                  <a:txBody>
                    <a:bodyPr/>
                    <a:lstStyle/>
                    <a:p>
                      <a:r>
                        <a:rPr kumimoji="0" lang="en-US" sz="1800" kern="1200" dirty="0" smtClean="0">
                          <a:solidFill>
                            <a:schemeClr val="dk1"/>
                          </a:solidFill>
                          <a:latin typeface="+mn-lt"/>
                          <a:ea typeface="+mn-ea"/>
                          <a:cs typeface="+mn-cs"/>
                        </a:rPr>
                        <a:t>nikunj@gmail.com,</a:t>
                      </a:r>
                    </a:p>
                    <a:p>
                      <a:r>
                        <a:rPr kumimoji="0" lang="en-US" sz="1800" kern="1200" dirty="0" err="1" smtClean="0">
                          <a:solidFill>
                            <a:schemeClr val="dk1"/>
                          </a:solidFill>
                          <a:latin typeface="+mn-lt"/>
                          <a:ea typeface="+mn-ea"/>
                          <a:cs typeface="+mn-cs"/>
                        </a:rPr>
                        <a:t>nikunj</a:t>
                      </a:r>
                      <a:endParaRPr kumimoji="0" lang="en-US" sz="1800" kern="1200" dirty="0" smtClean="0">
                        <a:solidFill>
                          <a:schemeClr val="dk1"/>
                        </a:solidFill>
                        <a:latin typeface="+mn-lt"/>
                        <a:ea typeface="+mn-ea"/>
                        <a:cs typeface="+mn-cs"/>
                      </a:endParaRPr>
                    </a:p>
                    <a:p>
                      <a:r>
                        <a:rPr kumimoji="0" lang="en-US" sz="1800" kern="1200" dirty="0" smtClean="0">
                          <a:solidFill>
                            <a:schemeClr val="dk1"/>
                          </a:solidFill>
                          <a:latin typeface="+mn-lt"/>
                          <a:ea typeface="+mn-ea"/>
                          <a:cs typeface="+mn-cs"/>
                        </a:rPr>
                        <a:t>2=BDO</a:t>
                      </a:r>
                      <a:endParaRPr lang="en-US" dirty="0"/>
                    </a:p>
                  </a:txBody>
                  <a:tcPr/>
                </a:tc>
                <a:tc>
                  <a:txBody>
                    <a:bodyPr/>
                    <a:lstStyle/>
                    <a:p>
                      <a:r>
                        <a:rPr kumimoji="0" lang="en-US" sz="1800" kern="1200" dirty="0" err="1" smtClean="0">
                          <a:solidFill>
                            <a:schemeClr val="dk1"/>
                          </a:solidFill>
                          <a:latin typeface="+mn-lt"/>
                          <a:ea typeface="+mn-ea"/>
                          <a:cs typeface="+mn-cs"/>
                        </a:rPr>
                        <a:t>Msg</a:t>
                      </a:r>
                      <a:r>
                        <a:rPr kumimoji="0" lang="en-US" sz="1800" kern="1200" dirty="0" smtClean="0">
                          <a:solidFill>
                            <a:schemeClr val="dk1"/>
                          </a:solidFill>
                          <a:latin typeface="+mn-lt"/>
                          <a:ea typeface="+mn-ea"/>
                          <a:cs typeface="+mn-cs"/>
                        </a:rPr>
                        <a:t> “</a:t>
                      </a:r>
                      <a:r>
                        <a:rPr kumimoji="0" lang="en-US" sz="1800" kern="1200" dirty="0" err="1" smtClean="0">
                          <a:solidFill>
                            <a:schemeClr val="dk1"/>
                          </a:solidFill>
                          <a:latin typeface="+mn-lt"/>
                          <a:ea typeface="+mn-ea"/>
                          <a:cs typeface="+mn-cs"/>
                        </a:rPr>
                        <a:t>UserName</a:t>
                      </a:r>
                      <a:r>
                        <a:rPr kumimoji="0" lang="en-US" sz="1800" kern="1200" dirty="0" smtClean="0">
                          <a:solidFill>
                            <a:schemeClr val="dk1"/>
                          </a:solidFill>
                          <a:latin typeface="+mn-lt"/>
                          <a:ea typeface="+mn-ea"/>
                          <a:cs typeface="+mn-cs"/>
                        </a:rPr>
                        <a:t> or Password is Incorrect.”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bl>
          </a:graphicData>
        </a:graphic>
      </p:graphicFrame>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14400"/>
          </a:xfrm>
        </p:spPr>
        <p:txBody>
          <a:bodyPr>
            <a:normAutofit/>
          </a:bodyPr>
          <a:lstStyle/>
          <a:p>
            <a:pPr algn="ctr"/>
            <a:r>
              <a:rPr lang="en-US" sz="3600" dirty="0" smtClean="0">
                <a:solidFill>
                  <a:schemeClr val="tx1"/>
                </a:solidFill>
                <a:latin typeface="Copperplate Gothic Bold" pitchFamily="34" charset="0"/>
              </a:rPr>
              <a:t>Login Form</a:t>
            </a:r>
            <a:endParaRPr lang="en-US" sz="3600" dirty="0"/>
          </a:p>
        </p:txBody>
      </p:sp>
      <p:graphicFrame>
        <p:nvGraphicFramePr>
          <p:cNvPr id="4" name="Content Placeholder 3"/>
          <p:cNvGraphicFramePr>
            <a:graphicFrameLocks noGrp="1"/>
          </p:cNvGraphicFramePr>
          <p:nvPr>
            <p:ph idx="1"/>
          </p:nvPr>
        </p:nvGraphicFramePr>
        <p:xfrm>
          <a:off x="1143000" y="1066800"/>
          <a:ext cx="7848600" cy="1828800"/>
        </p:xfrm>
        <a:graphic>
          <a:graphicData uri="http://schemas.openxmlformats.org/drawingml/2006/table">
            <a:tbl>
              <a:tblPr firstRow="1" bandRow="1">
                <a:tableStyleId>{5C22544A-7EE6-4342-B048-85BDC9FD1C3A}</a:tableStyleId>
              </a:tblPr>
              <a:tblGrid>
                <a:gridCol w="651282"/>
                <a:gridCol w="1787118"/>
                <a:gridCol w="1981200"/>
                <a:gridCol w="1981200"/>
                <a:gridCol w="1447800"/>
              </a:tblGrid>
              <a:tr h="370840">
                <a:tc>
                  <a:txBody>
                    <a:bodyPr/>
                    <a:lstStyle/>
                    <a:p>
                      <a:r>
                        <a:rPr lang="en-US" dirty="0" smtClean="0"/>
                        <a:t>No</a:t>
                      </a:r>
                      <a:endParaRPr lang="en-US" dirty="0"/>
                    </a:p>
                  </a:txBody>
                  <a:tcPr/>
                </a:tc>
                <a:tc>
                  <a:txBody>
                    <a:bodyPr/>
                    <a:lstStyle/>
                    <a:p>
                      <a:r>
                        <a:rPr lang="en-US" dirty="0" smtClean="0"/>
                        <a:t>Test Condition</a:t>
                      </a:r>
                      <a:endParaRPr lang="en-US" dirty="0"/>
                    </a:p>
                  </a:txBody>
                  <a:tcPr/>
                </a:tc>
                <a:tc>
                  <a:txBody>
                    <a:bodyPr/>
                    <a:lstStyle/>
                    <a:p>
                      <a:r>
                        <a:rPr lang="en-US" dirty="0" smtClean="0"/>
                        <a:t>Input</a:t>
                      </a:r>
                      <a:r>
                        <a:rPr lang="en-US" baseline="0" dirty="0" smtClean="0"/>
                        <a:t> Data</a:t>
                      </a:r>
                      <a:endParaRPr lang="en-US" dirty="0"/>
                    </a:p>
                  </a:txBody>
                  <a:tcPr/>
                </a:tc>
                <a:tc>
                  <a:txBody>
                    <a:bodyPr/>
                    <a:lstStyle/>
                    <a:p>
                      <a:r>
                        <a:rPr lang="en-US" dirty="0" smtClean="0"/>
                        <a:t>Expected Result</a:t>
                      </a:r>
                      <a:endParaRPr lang="en-US" dirty="0"/>
                    </a:p>
                  </a:txBody>
                  <a:tcPr/>
                </a:tc>
                <a:tc>
                  <a:txBody>
                    <a:bodyPr/>
                    <a:lstStyle/>
                    <a:p>
                      <a:r>
                        <a:rPr lang="en-US" dirty="0" smtClean="0"/>
                        <a:t>Actual Result</a:t>
                      </a:r>
                      <a:endParaRPr lang="en-US" dirty="0"/>
                    </a:p>
                  </a:txBody>
                  <a:tcPr/>
                </a:tc>
              </a:tr>
              <a:tr h="370840">
                <a:tc>
                  <a:txBody>
                    <a:bodyPr/>
                    <a:lstStyle/>
                    <a:p>
                      <a:r>
                        <a:rPr kumimoji="0" lang="en-US" sz="1800" kern="1200" dirty="0" smtClean="0">
                          <a:solidFill>
                            <a:schemeClr val="dk1"/>
                          </a:solidFill>
                          <a:latin typeface="+mn-lt"/>
                          <a:ea typeface="+mn-ea"/>
                          <a:cs typeface="+mn-cs"/>
                        </a:rPr>
                        <a:t>9</a:t>
                      </a:r>
                      <a:endParaRPr lang="en-US" dirty="0"/>
                    </a:p>
                  </a:txBody>
                  <a:tcPr/>
                </a:tc>
                <a:tc>
                  <a:txBody>
                    <a:bodyPr/>
                    <a:lstStyle/>
                    <a:p>
                      <a:r>
                        <a:rPr kumimoji="0" lang="en-US" sz="1800" kern="1200" dirty="0" smtClean="0">
                          <a:solidFill>
                            <a:schemeClr val="dk1"/>
                          </a:solidFill>
                          <a:latin typeface="+mn-lt"/>
                          <a:ea typeface="+mn-ea"/>
                          <a:cs typeface="+mn-cs"/>
                        </a:rPr>
                        <a:t>Username,</a:t>
                      </a:r>
                    </a:p>
                    <a:p>
                      <a:r>
                        <a:rPr kumimoji="0" lang="en-US" sz="1800" kern="1200" dirty="0" smtClean="0">
                          <a:solidFill>
                            <a:schemeClr val="dk1"/>
                          </a:solidFill>
                          <a:latin typeface="+mn-lt"/>
                          <a:ea typeface="+mn-ea"/>
                          <a:cs typeface="+mn-cs"/>
                        </a:rPr>
                        <a:t>Password,</a:t>
                      </a:r>
                    </a:p>
                    <a:p>
                      <a:r>
                        <a:rPr kumimoji="0" lang="en-US" sz="1800" kern="1200" dirty="0" err="1" smtClean="0">
                          <a:solidFill>
                            <a:schemeClr val="dk1"/>
                          </a:solidFill>
                          <a:latin typeface="+mn-lt"/>
                          <a:ea typeface="+mn-ea"/>
                          <a:cs typeface="+mn-cs"/>
                        </a:rPr>
                        <a:t>RoleID</a:t>
                      </a:r>
                      <a:endParaRPr lang="en-US" dirty="0"/>
                    </a:p>
                  </a:txBody>
                  <a:tcPr/>
                </a:tc>
                <a:tc>
                  <a:txBody>
                    <a:bodyPr/>
                    <a:lstStyle/>
                    <a:p>
                      <a:r>
                        <a:rPr kumimoji="0" lang="en-US" sz="1800" u="sng" kern="1200" dirty="0" smtClean="0">
                          <a:solidFill>
                            <a:schemeClr val="dk1"/>
                          </a:solidFill>
                          <a:latin typeface="+mn-lt"/>
                          <a:ea typeface="+mn-ea"/>
                          <a:cs typeface="+mn-cs"/>
                          <a:hlinkClick r:id="rId2"/>
                        </a:rPr>
                        <a:t>admin@siit.com</a:t>
                      </a:r>
                      <a:r>
                        <a:rPr kumimoji="0" lang="en-US" sz="1800" kern="1200" dirty="0" smtClean="0">
                          <a:solidFill>
                            <a:schemeClr val="dk1"/>
                          </a:solidFill>
                          <a:latin typeface="+mn-lt"/>
                          <a:ea typeface="+mn-ea"/>
                          <a:cs typeface="+mn-cs"/>
                        </a:rPr>
                        <a:t>, admin1</a:t>
                      </a:r>
                    </a:p>
                    <a:p>
                      <a:r>
                        <a:rPr kumimoji="0" lang="en-US" sz="1800" kern="1200" dirty="0" smtClean="0">
                          <a:solidFill>
                            <a:schemeClr val="dk1"/>
                          </a:solidFill>
                          <a:latin typeface="+mn-lt"/>
                          <a:ea typeface="+mn-ea"/>
                          <a:cs typeface="+mn-cs"/>
                        </a:rPr>
                        <a:t>1=Admin</a:t>
                      </a:r>
                    </a:p>
                    <a:p>
                      <a:endParaRPr lang="en-US" dirty="0"/>
                    </a:p>
                  </a:txBody>
                  <a:tcPr/>
                </a:tc>
                <a:tc>
                  <a:txBody>
                    <a:bodyPr/>
                    <a:lstStyle/>
                    <a:p>
                      <a:r>
                        <a:rPr kumimoji="0" lang="en-US" sz="1800" kern="1200" dirty="0" err="1" smtClean="0">
                          <a:solidFill>
                            <a:schemeClr val="dk1"/>
                          </a:solidFill>
                          <a:latin typeface="+mn-lt"/>
                          <a:ea typeface="+mn-ea"/>
                          <a:cs typeface="+mn-cs"/>
                        </a:rPr>
                        <a:t>Msg</a:t>
                      </a:r>
                      <a:r>
                        <a:rPr kumimoji="0" lang="en-US" sz="1800" kern="1200" dirty="0" smtClean="0">
                          <a:solidFill>
                            <a:schemeClr val="dk1"/>
                          </a:solidFill>
                          <a:latin typeface="+mn-lt"/>
                          <a:ea typeface="+mn-ea"/>
                          <a:cs typeface="+mn-cs"/>
                        </a:rPr>
                        <a:t> “</a:t>
                      </a:r>
                      <a:r>
                        <a:rPr kumimoji="0" lang="en-US" sz="1800" kern="1200" dirty="0" err="1" smtClean="0">
                          <a:solidFill>
                            <a:schemeClr val="dk1"/>
                          </a:solidFill>
                          <a:latin typeface="+mn-lt"/>
                          <a:ea typeface="+mn-ea"/>
                          <a:cs typeface="+mn-cs"/>
                        </a:rPr>
                        <a:t>UserName</a:t>
                      </a:r>
                      <a:r>
                        <a:rPr kumimoji="0" lang="en-US" sz="1800" kern="1200" dirty="0" smtClean="0">
                          <a:solidFill>
                            <a:schemeClr val="dk1"/>
                          </a:solidFill>
                          <a:latin typeface="+mn-lt"/>
                          <a:ea typeface="+mn-ea"/>
                          <a:cs typeface="+mn-cs"/>
                        </a:rPr>
                        <a:t> or Password is Incorrect.”</a:t>
                      </a:r>
                      <a:endParaRPr lang="en-US" dirty="0"/>
                    </a:p>
                  </a:txBody>
                  <a:tcPr/>
                </a:tc>
                <a:tc>
                  <a:txBody>
                    <a:bodyPr/>
                    <a:lstStyle/>
                    <a:p>
                      <a:r>
                        <a:rPr kumimoji="0" lang="en-US" sz="1800" kern="1200" dirty="0" smtClean="0">
                          <a:solidFill>
                            <a:schemeClr val="dk1"/>
                          </a:solidFill>
                          <a:latin typeface="+mn-lt"/>
                          <a:ea typeface="+mn-ea"/>
                          <a:cs typeface="+mn-cs"/>
                        </a:rPr>
                        <a:t>As Expected</a:t>
                      </a:r>
                      <a:endParaRPr lang="en-US" dirty="0"/>
                    </a:p>
                  </a:txBody>
                  <a:tcPr/>
                </a:tc>
              </a:tr>
            </a:tbl>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14400"/>
          </a:xfrm>
        </p:spPr>
        <p:txBody>
          <a:bodyPr>
            <a:normAutofit/>
          </a:bodyPr>
          <a:lstStyle/>
          <a:p>
            <a:pPr algn="ctr"/>
            <a:r>
              <a:rPr lang="en-US" sz="3600" dirty="0" smtClean="0">
                <a:solidFill>
                  <a:schemeClr val="tx1"/>
                </a:solidFill>
                <a:latin typeface="Copperplate Gothic Bold" pitchFamily="34" charset="0"/>
              </a:rPr>
              <a:t>Change Password Form</a:t>
            </a:r>
            <a:endParaRPr lang="en-US" sz="3600" dirty="0"/>
          </a:p>
        </p:txBody>
      </p:sp>
      <p:graphicFrame>
        <p:nvGraphicFramePr>
          <p:cNvPr id="4" name="Content Placeholder 3"/>
          <p:cNvGraphicFramePr>
            <a:graphicFrameLocks noGrp="1"/>
          </p:cNvGraphicFramePr>
          <p:nvPr>
            <p:ph idx="1"/>
          </p:nvPr>
        </p:nvGraphicFramePr>
        <p:xfrm>
          <a:off x="1143000" y="1066800"/>
          <a:ext cx="7848600" cy="4259770"/>
        </p:xfrm>
        <a:graphic>
          <a:graphicData uri="http://schemas.openxmlformats.org/drawingml/2006/table">
            <a:tbl>
              <a:tblPr firstRow="1" bandRow="1">
                <a:tableStyleId>{5C22544A-7EE6-4342-B048-85BDC9FD1C3A}</a:tableStyleId>
              </a:tblPr>
              <a:tblGrid>
                <a:gridCol w="651282"/>
                <a:gridCol w="1787118"/>
                <a:gridCol w="1981200"/>
                <a:gridCol w="1981200"/>
                <a:gridCol w="1447800"/>
              </a:tblGrid>
              <a:tr h="370840">
                <a:tc>
                  <a:txBody>
                    <a:bodyPr/>
                    <a:lstStyle/>
                    <a:p>
                      <a:r>
                        <a:rPr lang="en-US" dirty="0" smtClean="0"/>
                        <a:t>No</a:t>
                      </a:r>
                      <a:endParaRPr lang="en-US" dirty="0"/>
                    </a:p>
                  </a:txBody>
                  <a:tcPr/>
                </a:tc>
                <a:tc>
                  <a:txBody>
                    <a:bodyPr/>
                    <a:lstStyle/>
                    <a:p>
                      <a:r>
                        <a:rPr lang="en-US" dirty="0" smtClean="0"/>
                        <a:t>Test Condition</a:t>
                      </a:r>
                      <a:endParaRPr lang="en-US" dirty="0"/>
                    </a:p>
                  </a:txBody>
                  <a:tcPr/>
                </a:tc>
                <a:tc>
                  <a:txBody>
                    <a:bodyPr/>
                    <a:lstStyle/>
                    <a:p>
                      <a:r>
                        <a:rPr lang="en-US" dirty="0" smtClean="0"/>
                        <a:t>Input</a:t>
                      </a:r>
                      <a:r>
                        <a:rPr lang="en-US" baseline="0" dirty="0" smtClean="0"/>
                        <a:t> Data</a:t>
                      </a:r>
                      <a:endParaRPr lang="en-US" dirty="0"/>
                    </a:p>
                  </a:txBody>
                  <a:tcPr/>
                </a:tc>
                <a:tc>
                  <a:txBody>
                    <a:bodyPr/>
                    <a:lstStyle/>
                    <a:p>
                      <a:r>
                        <a:rPr lang="en-US" dirty="0" smtClean="0"/>
                        <a:t>Expected Result</a:t>
                      </a:r>
                      <a:endParaRPr lang="en-US" dirty="0"/>
                    </a:p>
                  </a:txBody>
                  <a:tcPr/>
                </a:tc>
                <a:tc>
                  <a:txBody>
                    <a:bodyPr/>
                    <a:lstStyle/>
                    <a:p>
                      <a:r>
                        <a:rPr lang="en-US" dirty="0" smtClean="0"/>
                        <a:t>Actual Result</a:t>
                      </a:r>
                      <a:endParaRPr lang="en-US" dirty="0"/>
                    </a:p>
                  </a:txBody>
                  <a:tcPr/>
                </a:tc>
              </a:tr>
              <a:tr h="370840">
                <a:tc>
                  <a:txBody>
                    <a:bodyPr/>
                    <a:lstStyle/>
                    <a:p>
                      <a:r>
                        <a:rPr kumimoji="0" lang="en-US" sz="1800" kern="1200" dirty="0" smtClean="0">
                          <a:solidFill>
                            <a:schemeClr val="dk1"/>
                          </a:solidFill>
                          <a:latin typeface="+mn-lt"/>
                          <a:ea typeface="+mn-ea"/>
                          <a:cs typeface="+mn-cs"/>
                        </a:rPr>
                        <a:t>1</a:t>
                      </a:r>
                      <a:endParaRPr lang="en-US" dirty="0"/>
                    </a:p>
                  </a:txBody>
                  <a:tcPr/>
                </a:tc>
                <a:tc>
                  <a:txBody>
                    <a:bodyPr/>
                    <a:lstStyle/>
                    <a:p>
                      <a:pPr marL="0" marR="0">
                        <a:lnSpc>
                          <a:spcPct val="150000"/>
                        </a:lnSpc>
                        <a:spcBef>
                          <a:spcPts val="0"/>
                        </a:spcBef>
                        <a:spcAft>
                          <a:spcPts val="0"/>
                        </a:spcAft>
                      </a:pPr>
                      <a:r>
                        <a:rPr lang="en-US" sz="1400" b="1" kern="50" dirty="0">
                          <a:latin typeface="Times New Roman"/>
                          <a:ea typeface="SimSun"/>
                          <a:cs typeface="Mangal"/>
                        </a:rPr>
                        <a:t>Old Password,</a:t>
                      </a:r>
                    </a:p>
                    <a:p>
                      <a:pPr marL="0" marR="0">
                        <a:lnSpc>
                          <a:spcPct val="150000"/>
                        </a:lnSpc>
                        <a:spcBef>
                          <a:spcPts val="0"/>
                        </a:spcBef>
                        <a:spcAft>
                          <a:spcPts val="0"/>
                        </a:spcAft>
                      </a:pPr>
                      <a:r>
                        <a:rPr lang="en-US" sz="1400" b="1" kern="50" dirty="0">
                          <a:latin typeface="Times New Roman"/>
                          <a:ea typeface="SimSun"/>
                          <a:cs typeface="Mangal"/>
                        </a:rPr>
                        <a:t>New Password,</a:t>
                      </a:r>
                    </a:p>
                    <a:p>
                      <a:pPr marL="0" marR="0">
                        <a:lnSpc>
                          <a:spcPct val="150000"/>
                        </a:lnSpc>
                        <a:spcBef>
                          <a:spcPts val="0"/>
                        </a:spcBef>
                        <a:spcAft>
                          <a:spcPts val="0"/>
                        </a:spcAft>
                      </a:pPr>
                      <a:r>
                        <a:rPr lang="en-US" sz="1400" b="1" kern="50" dirty="0">
                          <a:latin typeface="Times New Roman"/>
                          <a:ea typeface="SimSun"/>
                          <a:cs typeface="Mangal"/>
                        </a:rPr>
                        <a:t>Confirm Password</a:t>
                      </a:r>
                    </a:p>
                  </a:txBody>
                  <a:tcPr marL="34925" marR="34925" marT="34925" marB="34925"/>
                </a:tc>
                <a:tc>
                  <a:txBody>
                    <a:bodyPr/>
                    <a:lstStyle/>
                    <a:p>
                      <a:r>
                        <a:rPr kumimoji="0" lang="en-US" sz="1800" kern="1200" dirty="0" smtClean="0">
                          <a:solidFill>
                            <a:schemeClr val="dk1"/>
                          </a:solidFill>
                          <a:latin typeface="+mn-lt"/>
                          <a:ea typeface="+mn-ea"/>
                          <a:cs typeface="+mn-cs"/>
                        </a:rPr>
                        <a:t>Mcvb67Rasd,</a:t>
                      </a:r>
                    </a:p>
                    <a:p>
                      <a:r>
                        <a:rPr kumimoji="0" lang="en-US" sz="1800" kern="1200" dirty="0" err="1" smtClean="0">
                          <a:solidFill>
                            <a:schemeClr val="dk1"/>
                          </a:solidFill>
                          <a:latin typeface="+mn-lt"/>
                          <a:ea typeface="+mn-ea"/>
                          <a:cs typeface="+mn-cs"/>
                        </a:rPr>
                        <a:t>jitu</a:t>
                      </a:r>
                      <a:r>
                        <a:rPr kumimoji="0" lang="en-US" sz="1800" kern="1200" dirty="0" smtClean="0">
                          <a:solidFill>
                            <a:schemeClr val="dk1"/>
                          </a:solidFill>
                          <a:latin typeface="+mn-lt"/>
                          <a:ea typeface="+mn-ea"/>
                          <a:cs typeface="+mn-cs"/>
                        </a:rPr>
                        <a:t>,</a:t>
                      </a:r>
                    </a:p>
                    <a:p>
                      <a:r>
                        <a:rPr kumimoji="0" lang="en-US" sz="1800" kern="1200" dirty="0" err="1" smtClean="0">
                          <a:solidFill>
                            <a:schemeClr val="dk1"/>
                          </a:solidFill>
                          <a:latin typeface="+mn-lt"/>
                          <a:ea typeface="+mn-ea"/>
                          <a:cs typeface="+mn-cs"/>
                        </a:rPr>
                        <a:t>jitu</a:t>
                      </a:r>
                      <a:endParaRPr lang="en-US" dirty="0"/>
                    </a:p>
                  </a:txBody>
                  <a:tcPr/>
                </a:tc>
                <a:tc>
                  <a:txBody>
                    <a:bodyPr/>
                    <a:lstStyle/>
                    <a:p>
                      <a:r>
                        <a:rPr kumimoji="0" lang="en-US" sz="1800" kern="1200" dirty="0" err="1" smtClean="0">
                          <a:solidFill>
                            <a:schemeClr val="dk1"/>
                          </a:solidFill>
                          <a:latin typeface="+mn-lt"/>
                          <a:ea typeface="+mn-ea"/>
                          <a:cs typeface="+mn-cs"/>
                        </a:rPr>
                        <a:t>Msg</a:t>
                      </a:r>
                      <a:r>
                        <a:rPr kumimoji="0" lang="en-US" sz="1800" kern="1200" dirty="0" smtClean="0">
                          <a:solidFill>
                            <a:schemeClr val="dk1"/>
                          </a:solidFill>
                          <a:latin typeface="+mn-lt"/>
                          <a:ea typeface="+mn-ea"/>
                          <a:cs typeface="+mn-cs"/>
                        </a:rPr>
                        <a:t> “Change Password Successfully.”</a:t>
                      </a:r>
                      <a:endParaRPr lang="en-US" dirty="0"/>
                    </a:p>
                  </a:txBody>
                  <a:tcPr/>
                </a:tc>
                <a:tc>
                  <a:txBody>
                    <a:bodyPr/>
                    <a:lstStyle/>
                    <a:p>
                      <a:r>
                        <a:rPr kumimoji="0" lang="en-US" sz="1800" kern="1200" dirty="0" smtClean="0">
                          <a:solidFill>
                            <a:schemeClr val="dk1"/>
                          </a:solidFill>
                          <a:latin typeface="+mn-lt"/>
                          <a:ea typeface="+mn-ea"/>
                          <a:cs typeface="+mn-cs"/>
                        </a:rPr>
                        <a:t>As Expected</a:t>
                      </a:r>
                      <a:endParaRPr lang="en-US" dirty="0"/>
                    </a:p>
                  </a:txBody>
                  <a:tcPr/>
                </a:tc>
              </a:tr>
              <a:tr h="1263840">
                <a:tc>
                  <a:txBody>
                    <a:bodyPr/>
                    <a:lstStyle/>
                    <a:p>
                      <a:r>
                        <a:rPr lang="en-US" dirty="0" smtClean="0"/>
                        <a:t>2</a:t>
                      </a:r>
                      <a:endParaRPr lang="en-US" dirty="0"/>
                    </a:p>
                  </a:txBody>
                  <a:tcPr/>
                </a:tc>
                <a:tc>
                  <a:txBody>
                    <a:bodyPr/>
                    <a:lstStyle/>
                    <a:p>
                      <a:pPr marL="0" marR="0">
                        <a:lnSpc>
                          <a:spcPct val="150000"/>
                        </a:lnSpc>
                        <a:spcBef>
                          <a:spcPts val="0"/>
                        </a:spcBef>
                        <a:spcAft>
                          <a:spcPts val="0"/>
                        </a:spcAft>
                      </a:pPr>
                      <a:r>
                        <a:rPr lang="en-US" sz="1400" b="1" kern="50" dirty="0" smtClean="0">
                          <a:latin typeface="Times New Roman"/>
                          <a:ea typeface="SimSun"/>
                          <a:cs typeface="Mangal"/>
                        </a:rPr>
                        <a:t>Old Password,</a:t>
                      </a:r>
                    </a:p>
                    <a:p>
                      <a:pPr marL="0" marR="0">
                        <a:lnSpc>
                          <a:spcPct val="150000"/>
                        </a:lnSpc>
                        <a:spcBef>
                          <a:spcPts val="0"/>
                        </a:spcBef>
                        <a:spcAft>
                          <a:spcPts val="0"/>
                        </a:spcAft>
                      </a:pPr>
                      <a:r>
                        <a:rPr lang="en-US" sz="1400" b="1" kern="50" dirty="0" smtClean="0">
                          <a:latin typeface="Times New Roman"/>
                          <a:ea typeface="SimSun"/>
                          <a:cs typeface="Mangal"/>
                        </a:rPr>
                        <a:t>New Password,</a:t>
                      </a:r>
                    </a:p>
                    <a:p>
                      <a:pPr marL="0" marR="0">
                        <a:lnSpc>
                          <a:spcPct val="150000"/>
                        </a:lnSpc>
                        <a:spcBef>
                          <a:spcPts val="0"/>
                        </a:spcBef>
                        <a:spcAft>
                          <a:spcPts val="0"/>
                        </a:spcAft>
                      </a:pPr>
                      <a:r>
                        <a:rPr lang="en-US" sz="1400" b="1" kern="50" dirty="0" smtClean="0">
                          <a:latin typeface="Times New Roman"/>
                          <a:ea typeface="SimSun"/>
                          <a:cs typeface="Mangal"/>
                        </a:rPr>
                        <a:t>Confirm Password</a:t>
                      </a:r>
                    </a:p>
                  </a:txBody>
                  <a:tcPr/>
                </a:tc>
                <a:tc>
                  <a:txBody>
                    <a:bodyPr/>
                    <a:lstStyle/>
                    <a:p>
                      <a:r>
                        <a:rPr kumimoji="0" lang="en-US" sz="1800" kern="1200" dirty="0" err="1" smtClean="0">
                          <a:solidFill>
                            <a:schemeClr val="dk1"/>
                          </a:solidFill>
                          <a:latin typeface="+mn-lt"/>
                          <a:ea typeface="+mn-ea"/>
                          <a:cs typeface="+mn-cs"/>
                        </a:rPr>
                        <a:t>sevak</a:t>
                      </a:r>
                      <a:r>
                        <a:rPr kumimoji="0" lang="en-US" sz="1800" kern="1200" dirty="0" smtClean="0">
                          <a:solidFill>
                            <a:schemeClr val="dk1"/>
                          </a:solidFill>
                          <a:latin typeface="+mn-lt"/>
                          <a:ea typeface="+mn-ea"/>
                          <a:cs typeface="+mn-cs"/>
                        </a:rPr>
                        <a:t>,</a:t>
                      </a:r>
                    </a:p>
                    <a:p>
                      <a:r>
                        <a:rPr kumimoji="0" lang="en-US" sz="1800" kern="1200" dirty="0" smtClean="0">
                          <a:solidFill>
                            <a:schemeClr val="dk1"/>
                          </a:solidFill>
                          <a:latin typeface="+mn-lt"/>
                          <a:ea typeface="+mn-ea"/>
                          <a:cs typeface="+mn-cs"/>
                        </a:rPr>
                        <a:t>1234,</a:t>
                      </a:r>
                    </a:p>
                    <a:p>
                      <a:r>
                        <a:rPr kumimoji="0" lang="en-US" sz="1800" kern="1200" dirty="0" smtClean="0">
                          <a:solidFill>
                            <a:schemeClr val="dk1"/>
                          </a:solidFill>
                          <a:latin typeface="+mn-lt"/>
                          <a:ea typeface="+mn-ea"/>
                          <a:cs typeface="+mn-cs"/>
                        </a:rPr>
                        <a:t>1234</a:t>
                      </a:r>
                      <a:endParaRPr lang="en-US" dirty="0"/>
                    </a:p>
                  </a:txBody>
                  <a:tcPr/>
                </a:tc>
                <a:tc>
                  <a:txBody>
                    <a:bodyPr/>
                    <a:lstStyle/>
                    <a:p>
                      <a:r>
                        <a:rPr kumimoji="0" lang="en-US" sz="1800" kern="1200" dirty="0" err="1" smtClean="0">
                          <a:solidFill>
                            <a:schemeClr val="dk1"/>
                          </a:solidFill>
                          <a:latin typeface="+mn-lt"/>
                          <a:ea typeface="+mn-ea"/>
                          <a:cs typeface="+mn-cs"/>
                        </a:rPr>
                        <a:t>Msg</a:t>
                      </a:r>
                      <a:r>
                        <a:rPr kumimoji="0" lang="en-US" sz="1800" kern="1200" dirty="0" smtClean="0">
                          <a:solidFill>
                            <a:schemeClr val="dk1"/>
                          </a:solidFill>
                          <a:latin typeface="+mn-lt"/>
                          <a:ea typeface="+mn-ea"/>
                          <a:cs typeface="+mn-cs"/>
                        </a:rPr>
                        <a:t> “Old Password is Wrong.”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r h="370840">
                <a:tc>
                  <a:txBody>
                    <a:bodyPr/>
                    <a:lstStyle/>
                    <a:p>
                      <a:r>
                        <a:rPr lang="en-US" dirty="0" smtClean="0"/>
                        <a:t>3</a:t>
                      </a:r>
                      <a:endParaRPr lang="en-US" dirty="0"/>
                    </a:p>
                  </a:txBody>
                  <a:tcPr/>
                </a:tc>
                <a:tc>
                  <a:txBody>
                    <a:bodyPr/>
                    <a:lstStyle/>
                    <a:p>
                      <a:pPr marL="0" marR="0">
                        <a:lnSpc>
                          <a:spcPct val="150000"/>
                        </a:lnSpc>
                        <a:spcBef>
                          <a:spcPts val="0"/>
                        </a:spcBef>
                        <a:spcAft>
                          <a:spcPts val="0"/>
                        </a:spcAft>
                      </a:pPr>
                      <a:r>
                        <a:rPr lang="en-US" sz="1400" b="1" kern="50" dirty="0" smtClean="0">
                          <a:latin typeface="Times New Roman"/>
                          <a:ea typeface="SimSun"/>
                          <a:cs typeface="Mangal"/>
                        </a:rPr>
                        <a:t>Old Password,</a:t>
                      </a:r>
                    </a:p>
                    <a:p>
                      <a:pPr marL="0" marR="0">
                        <a:lnSpc>
                          <a:spcPct val="150000"/>
                        </a:lnSpc>
                        <a:spcBef>
                          <a:spcPts val="0"/>
                        </a:spcBef>
                        <a:spcAft>
                          <a:spcPts val="0"/>
                        </a:spcAft>
                      </a:pPr>
                      <a:r>
                        <a:rPr lang="en-US" sz="1400" b="1" kern="50" dirty="0" smtClean="0">
                          <a:latin typeface="Times New Roman"/>
                          <a:ea typeface="SimSun"/>
                          <a:cs typeface="Mangal"/>
                        </a:rPr>
                        <a:t>New Password,</a:t>
                      </a:r>
                    </a:p>
                    <a:p>
                      <a:pPr marL="0" marR="0">
                        <a:lnSpc>
                          <a:spcPct val="150000"/>
                        </a:lnSpc>
                        <a:spcBef>
                          <a:spcPts val="0"/>
                        </a:spcBef>
                        <a:spcAft>
                          <a:spcPts val="0"/>
                        </a:spcAft>
                      </a:pPr>
                      <a:r>
                        <a:rPr lang="en-US" sz="1400" b="1" kern="50" dirty="0" smtClean="0">
                          <a:latin typeface="Times New Roman"/>
                          <a:ea typeface="SimSun"/>
                          <a:cs typeface="Mangal"/>
                        </a:rPr>
                        <a:t>Confirm Password</a:t>
                      </a:r>
                    </a:p>
                    <a:p>
                      <a:endParaRPr lang="en-US" dirty="0"/>
                    </a:p>
                  </a:txBody>
                  <a:tcPr/>
                </a:tc>
                <a:tc>
                  <a:txBody>
                    <a:bodyPr/>
                    <a:lstStyle/>
                    <a:p>
                      <a:r>
                        <a:rPr kumimoji="0" lang="en-US" sz="1800" kern="1200" dirty="0" err="1" smtClean="0">
                          <a:solidFill>
                            <a:schemeClr val="dk1"/>
                          </a:solidFill>
                          <a:latin typeface="+mn-lt"/>
                          <a:ea typeface="+mn-ea"/>
                          <a:cs typeface="+mn-cs"/>
                        </a:rPr>
                        <a:t>jitu</a:t>
                      </a:r>
                      <a:r>
                        <a:rPr kumimoji="0" lang="en-US" sz="1800" kern="1200" dirty="0" smtClean="0">
                          <a:solidFill>
                            <a:schemeClr val="dk1"/>
                          </a:solidFill>
                          <a:latin typeface="+mn-lt"/>
                          <a:ea typeface="+mn-ea"/>
                          <a:cs typeface="+mn-cs"/>
                        </a:rPr>
                        <a:t>,</a:t>
                      </a:r>
                    </a:p>
                    <a:p>
                      <a:r>
                        <a:rPr kumimoji="0" lang="en-US" sz="1800" kern="1200" dirty="0" smtClean="0">
                          <a:solidFill>
                            <a:schemeClr val="dk1"/>
                          </a:solidFill>
                          <a:latin typeface="+mn-lt"/>
                          <a:ea typeface="+mn-ea"/>
                          <a:cs typeface="+mn-cs"/>
                        </a:rPr>
                        <a:t>1234,</a:t>
                      </a:r>
                    </a:p>
                    <a:p>
                      <a:r>
                        <a:rPr kumimoji="0" lang="en-US" sz="1800" kern="1200" dirty="0" smtClean="0">
                          <a:solidFill>
                            <a:schemeClr val="dk1"/>
                          </a:solidFill>
                          <a:latin typeface="+mn-lt"/>
                          <a:ea typeface="+mn-ea"/>
                          <a:cs typeface="+mn-cs"/>
                        </a:rPr>
                        <a:t>4321</a:t>
                      </a:r>
                      <a:endParaRPr lang="en-US" dirty="0"/>
                    </a:p>
                  </a:txBody>
                  <a:tcPr/>
                </a:tc>
                <a:tc>
                  <a:txBody>
                    <a:bodyPr/>
                    <a:lstStyle/>
                    <a:p>
                      <a:r>
                        <a:rPr kumimoji="0" lang="en-US" sz="1800" kern="1200" dirty="0" err="1" smtClean="0">
                          <a:solidFill>
                            <a:schemeClr val="dk1"/>
                          </a:solidFill>
                          <a:latin typeface="+mn-lt"/>
                          <a:ea typeface="+mn-ea"/>
                          <a:cs typeface="+mn-cs"/>
                        </a:rPr>
                        <a:t>Msg</a:t>
                      </a:r>
                      <a:r>
                        <a:rPr kumimoji="0" lang="en-US" sz="1800" kern="1200" dirty="0" smtClean="0">
                          <a:solidFill>
                            <a:schemeClr val="dk1"/>
                          </a:solidFill>
                          <a:latin typeface="+mn-lt"/>
                          <a:ea typeface="+mn-ea"/>
                          <a:cs typeface="+mn-cs"/>
                        </a:rPr>
                        <a:t> “Password </a:t>
                      </a:r>
                      <a:r>
                        <a:rPr kumimoji="0" lang="en-US" sz="1800" kern="1200" dirty="0" err="1" smtClean="0">
                          <a:solidFill>
                            <a:schemeClr val="dk1"/>
                          </a:solidFill>
                          <a:latin typeface="+mn-lt"/>
                          <a:ea typeface="+mn-ea"/>
                          <a:cs typeface="+mn-cs"/>
                        </a:rPr>
                        <a:t>Mis</a:t>
                      </a:r>
                      <a:r>
                        <a:rPr kumimoji="0" lang="en-US" sz="1800" kern="1200" dirty="0" smtClean="0">
                          <a:solidFill>
                            <a:schemeClr val="dk1"/>
                          </a:solidFill>
                          <a:latin typeface="+mn-lt"/>
                          <a:ea typeface="+mn-ea"/>
                          <a:cs typeface="+mn-cs"/>
                        </a:rPr>
                        <a:t>-Match.”</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bl>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14400"/>
          </a:xfrm>
        </p:spPr>
        <p:txBody>
          <a:bodyPr>
            <a:normAutofit/>
          </a:bodyPr>
          <a:lstStyle/>
          <a:p>
            <a:pPr algn="ctr"/>
            <a:r>
              <a:rPr lang="en-US" sz="3600" dirty="0" smtClean="0">
                <a:solidFill>
                  <a:schemeClr val="tx1"/>
                </a:solidFill>
                <a:latin typeface="Copperplate Gothic Bold" pitchFamily="34" charset="0"/>
              </a:rPr>
              <a:t>Registration Form</a:t>
            </a:r>
            <a:endParaRPr lang="en-US" sz="3600" dirty="0"/>
          </a:p>
        </p:txBody>
      </p:sp>
      <p:graphicFrame>
        <p:nvGraphicFramePr>
          <p:cNvPr id="4" name="Content Placeholder 3"/>
          <p:cNvGraphicFramePr>
            <a:graphicFrameLocks noGrp="1"/>
          </p:cNvGraphicFramePr>
          <p:nvPr>
            <p:ph idx="1"/>
          </p:nvPr>
        </p:nvGraphicFramePr>
        <p:xfrm>
          <a:off x="1143000" y="838201"/>
          <a:ext cx="7848600" cy="5329741"/>
        </p:xfrm>
        <a:graphic>
          <a:graphicData uri="http://schemas.openxmlformats.org/drawingml/2006/table">
            <a:tbl>
              <a:tblPr firstRow="1" bandRow="1">
                <a:tableStyleId>{5C22544A-7EE6-4342-B048-85BDC9FD1C3A}</a:tableStyleId>
              </a:tblPr>
              <a:tblGrid>
                <a:gridCol w="651282"/>
                <a:gridCol w="1558518"/>
                <a:gridCol w="2057400"/>
                <a:gridCol w="2133600"/>
                <a:gridCol w="1447800"/>
              </a:tblGrid>
              <a:tr h="663612">
                <a:tc>
                  <a:txBody>
                    <a:bodyPr/>
                    <a:lstStyle/>
                    <a:p>
                      <a:r>
                        <a:rPr lang="en-US" dirty="0" smtClean="0"/>
                        <a:t>No</a:t>
                      </a:r>
                      <a:endParaRPr lang="en-US" dirty="0"/>
                    </a:p>
                  </a:txBody>
                  <a:tcPr/>
                </a:tc>
                <a:tc>
                  <a:txBody>
                    <a:bodyPr/>
                    <a:lstStyle/>
                    <a:p>
                      <a:r>
                        <a:rPr lang="en-US" dirty="0" smtClean="0"/>
                        <a:t>Test Condition</a:t>
                      </a:r>
                      <a:endParaRPr lang="en-US" dirty="0"/>
                    </a:p>
                  </a:txBody>
                  <a:tcPr/>
                </a:tc>
                <a:tc>
                  <a:txBody>
                    <a:bodyPr/>
                    <a:lstStyle/>
                    <a:p>
                      <a:r>
                        <a:rPr lang="en-US" dirty="0" smtClean="0"/>
                        <a:t>Input</a:t>
                      </a:r>
                      <a:r>
                        <a:rPr lang="en-US" baseline="0" dirty="0" smtClean="0"/>
                        <a:t> Data</a:t>
                      </a:r>
                      <a:endParaRPr lang="en-US" dirty="0"/>
                    </a:p>
                  </a:txBody>
                  <a:tcPr/>
                </a:tc>
                <a:tc>
                  <a:txBody>
                    <a:bodyPr/>
                    <a:lstStyle/>
                    <a:p>
                      <a:r>
                        <a:rPr lang="en-US" dirty="0" smtClean="0"/>
                        <a:t>Expected Result</a:t>
                      </a:r>
                      <a:endParaRPr lang="en-US" dirty="0"/>
                    </a:p>
                  </a:txBody>
                  <a:tcPr/>
                </a:tc>
                <a:tc>
                  <a:txBody>
                    <a:bodyPr/>
                    <a:lstStyle/>
                    <a:p>
                      <a:r>
                        <a:rPr lang="en-US" dirty="0" smtClean="0"/>
                        <a:t>Actual Result</a:t>
                      </a:r>
                      <a:endParaRPr lang="en-US" dirty="0"/>
                    </a:p>
                  </a:txBody>
                  <a:tcPr/>
                </a:tc>
              </a:tr>
              <a:tr h="2654449">
                <a:tc>
                  <a:txBody>
                    <a:bodyPr/>
                    <a:lstStyle/>
                    <a:p>
                      <a:r>
                        <a:rPr kumimoji="0" lang="en-US" sz="1800" kern="1200" dirty="0" smtClean="0">
                          <a:solidFill>
                            <a:schemeClr val="dk1"/>
                          </a:solidFill>
                          <a:latin typeface="+mn-lt"/>
                          <a:ea typeface="+mn-ea"/>
                          <a:cs typeface="+mn-cs"/>
                        </a:rPr>
                        <a:t>1</a:t>
                      </a:r>
                      <a:endParaRPr lang="en-US" dirty="0"/>
                    </a:p>
                  </a:txBody>
                  <a:tcPr/>
                </a:tc>
                <a:tc>
                  <a:txBody>
                    <a:bodyPr/>
                    <a:lstStyle/>
                    <a:p>
                      <a:pPr marL="0" marR="0">
                        <a:lnSpc>
                          <a:spcPct val="150000"/>
                        </a:lnSpc>
                        <a:spcBef>
                          <a:spcPts val="0"/>
                        </a:spcBef>
                        <a:spcAft>
                          <a:spcPts val="0"/>
                        </a:spcAft>
                      </a:pPr>
                      <a:r>
                        <a:rPr lang="en-US" sz="1800" b="1" kern="50" dirty="0">
                          <a:latin typeface="Times New Roman"/>
                          <a:ea typeface="SimSun"/>
                          <a:cs typeface="Mangal"/>
                        </a:rPr>
                        <a:t>Client Name</a:t>
                      </a:r>
                    </a:p>
                    <a:p>
                      <a:pPr marL="0" marR="0">
                        <a:lnSpc>
                          <a:spcPct val="150000"/>
                        </a:lnSpc>
                        <a:spcBef>
                          <a:spcPts val="0"/>
                        </a:spcBef>
                        <a:spcAft>
                          <a:spcPts val="0"/>
                        </a:spcAft>
                      </a:pPr>
                      <a:r>
                        <a:rPr lang="en-US" sz="1800" b="1" kern="50" dirty="0">
                          <a:latin typeface="Times New Roman"/>
                          <a:ea typeface="SimSun"/>
                          <a:cs typeface="Mangal"/>
                        </a:rPr>
                        <a:t> Check</a:t>
                      </a:r>
                    </a:p>
                  </a:txBody>
                  <a:tcPr marL="34925" marR="34925" marT="34925" marB="34925"/>
                </a:tc>
                <a:tc>
                  <a:txBody>
                    <a:bodyPr/>
                    <a:lstStyle/>
                    <a:p>
                      <a:r>
                        <a:rPr kumimoji="0" lang="en-US" sz="1800" kern="1200" dirty="0" smtClean="0">
                          <a:solidFill>
                            <a:schemeClr val="dk1"/>
                          </a:solidFill>
                          <a:latin typeface="+mn-lt"/>
                          <a:ea typeface="+mn-ea"/>
                          <a:cs typeface="+mn-cs"/>
                        </a:rPr>
                        <a:t>Faculty / Student / Contact Person Name</a:t>
                      </a:r>
                      <a:endParaRPr lang="en-US" dirty="0"/>
                    </a:p>
                  </a:txBody>
                  <a:tcPr/>
                </a:tc>
                <a:tc>
                  <a:txBody>
                    <a:bodyPr/>
                    <a:lstStyle/>
                    <a:p>
                      <a:r>
                        <a:rPr kumimoji="0" lang="en-US" sz="1800" kern="1200" dirty="0" smtClean="0">
                          <a:solidFill>
                            <a:schemeClr val="dk1"/>
                          </a:solidFill>
                          <a:latin typeface="+mn-lt"/>
                          <a:ea typeface="+mn-ea"/>
                          <a:cs typeface="+mn-cs"/>
                        </a:rPr>
                        <a:t>The Name should be considering Alphabets only. If the name entered is not proper, then the system should prompt the user that the entered “Name is not Valid.”</a:t>
                      </a:r>
                      <a:endParaRPr lang="en-US" dirty="0"/>
                    </a:p>
                  </a:txBody>
                  <a:tcPr/>
                </a:tc>
                <a:tc>
                  <a:txBody>
                    <a:bodyPr/>
                    <a:lstStyle/>
                    <a:p>
                      <a:r>
                        <a:rPr kumimoji="0" lang="en-US" sz="1800" kern="1200" dirty="0" smtClean="0">
                          <a:solidFill>
                            <a:schemeClr val="dk1"/>
                          </a:solidFill>
                          <a:latin typeface="+mn-lt"/>
                          <a:ea typeface="+mn-ea"/>
                          <a:cs typeface="+mn-cs"/>
                        </a:rPr>
                        <a:t>As Expected</a:t>
                      </a:r>
                      <a:endParaRPr lang="en-US" dirty="0"/>
                    </a:p>
                  </a:txBody>
                  <a:tcPr/>
                </a:tc>
              </a:tr>
              <a:tr h="1422026">
                <a:tc>
                  <a:txBody>
                    <a:bodyPr/>
                    <a:lstStyle/>
                    <a:p>
                      <a:r>
                        <a:rPr lang="en-US" dirty="0" smtClean="0"/>
                        <a:t>2</a:t>
                      </a:r>
                      <a:endParaRPr lang="en-US" dirty="0"/>
                    </a:p>
                  </a:txBody>
                  <a:tcPr/>
                </a:tc>
                <a:tc>
                  <a:txBody>
                    <a:bodyPr/>
                    <a:lstStyle/>
                    <a:p>
                      <a:pPr marL="0" marR="0">
                        <a:lnSpc>
                          <a:spcPct val="150000"/>
                        </a:lnSpc>
                        <a:spcBef>
                          <a:spcPts val="0"/>
                        </a:spcBef>
                        <a:spcAft>
                          <a:spcPts val="0"/>
                        </a:spcAft>
                      </a:pPr>
                      <a:r>
                        <a:rPr lang="en-US" sz="1800" b="1" kern="50" dirty="0">
                          <a:latin typeface="Times New Roman"/>
                          <a:ea typeface="SimSun"/>
                          <a:cs typeface="Mangal"/>
                        </a:rPr>
                        <a:t>E-mail address Check</a:t>
                      </a:r>
                    </a:p>
                  </a:txBody>
                  <a:tcPr marL="34925" marR="34925" marT="34925" marB="34925"/>
                </a:tc>
                <a:tc>
                  <a:txBody>
                    <a:bodyPr/>
                    <a:lstStyle/>
                    <a:p>
                      <a:r>
                        <a:rPr kumimoji="0" lang="en-US" sz="1800" kern="1200" dirty="0" smtClean="0">
                          <a:solidFill>
                            <a:schemeClr val="dk1"/>
                          </a:solidFill>
                          <a:latin typeface="+mn-lt"/>
                          <a:ea typeface="+mn-ea"/>
                          <a:cs typeface="+mn-cs"/>
                        </a:rPr>
                        <a:t>Email Address</a:t>
                      </a:r>
                      <a:endParaRPr lang="en-US" dirty="0"/>
                    </a:p>
                  </a:txBody>
                  <a:tcPr/>
                </a:tc>
                <a:tc>
                  <a:txBody>
                    <a:bodyPr/>
                    <a:lstStyle/>
                    <a:p>
                      <a:r>
                        <a:rPr kumimoji="0" lang="en-US" sz="1800" kern="1200" dirty="0" smtClean="0">
                          <a:solidFill>
                            <a:schemeClr val="dk1"/>
                          </a:solidFill>
                          <a:latin typeface="+mn-lt"/>
                          <a:ea typeface="+mn-ea"/>
                          <a:cs typeface="+mn-cs"/>
                        </a:rPr>
                        <a:t>If a proper email address is not entered, then the system should prompt the user that the e-mail address is not valid.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bl>
          </a:graphicData>
        </a:graphic>
      </p:graphicFrame>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14400"/>
          </a:xfrm>
        </p:spPr>
        <p:txBody>
          <a:bodyPr>
            <a:normAutofit/>
          </a:bodyPr>
          <a:lstStyle/>
          <a:p>
            <a:pPr algn="ctr"/>
            <a:r>
              <a:rPr lang="en-US" sz="3600" dirty="0" smtClean="0">
                <a:solidFill>
                  <a:schemeClr val="tx1"/>
                </a:solidFill>
                <a:latin typeface="Copperplate Gothic Bold" pitchFamily="34" charset="0"/>
              </a:rPr>
              <a:t>Registration Form</a:t>
            </a:r>
            <a:endParaRPr lang="en-US" sz="3600" dirty="0"/>
          </a:p>
        </p:txBody>
      </p:sp>
      <p:graphicFrame>
        <p:nvGraphicFramePr>
          <p:cNvPr id="4" name="Content Placeholder 3"/>
          <p:cNvGraphicFramePr>
            <a:graphicFrameLocks noGrp="1"/>
          </p:cNvGraphicFramePr>
          <p:nvPr>
            <p:ph idx="1"/>
          </p:nvPr>
        </p:nvGraphicFramePr>
        <p:xfrm>
          <a:off x="1143000" y="838201"/>
          <a:ext cx="7848600" cy="5854102"/>
        </p:xfrm>
        <a:graphic>
          <a:graphicData uri="http://schemas.openxmlformats.org/drawingml/2006/table">
            <a:tbl>
              <a:tblPr firstRow="1" bandRow="1">
                <a:tableStyleId>{5C22544A-7EE6-4342-B048-85BDC9FD1C3A}</a:tableStyleId>
              </a:tblPr>
              <a:tblGrid>
                <a:gridCol w="651282"/>
                <a:gridCol w="1558518"/>
                <a:gridCol w="1752600"/>
                <a:gridCol w="2438400"/>
                <a:gridCol w="1447800"/>
              </a:tblGrid>
              <a:tr h="663612">
                <a:tc>
                  <a:txBody>
                    <a:bodyPr/>
                    <a:lstStyle/>
                    <a:p>
                      <a:r>
                        <a:rPr lang="en-US" dirty="0" smtClean="0"/>
                        <a:t>No</a:t>
                      </a:r>
                      <a:endParaRPr lang="en-US" dirty="0"/>
                    </a:p>
                  </a:txBody>
                  <a:tcPr/>
                </a:tc>
                <a:tc>
                  <a:txBody>
                    <a:bodyPr/>
                    <a:lstStyle/>
                    <a:p>
                      <a:r>
                        <a:rPr lang="en-US" dirty="0" smtClean="0"/>
                        <a:t>Test Condition</a:t>
                      </a:r>
                      <a:endParaRPr lang="en-US" dirty="0"/>
                    </a:p>
                  </a:txBody>
                  <a:tcPr/>
                </a:tc>
                <a:tc>
                  <a:txBody>
                    <a:bodyPr/>
                    <a:lstStyle/>
                    <a:p>
                      <a:r>
                        <a:rPr lang="en-US" dirty="0" smtClean="0"/>
                        <a:t>Input</a:t>
                      </a:r>
                      <a:r>
                        <a:rPr lang="en-US" baseline="0" dirty="0" smtClean="0"/>
                        <a:t> Data</a:t>
                      </a:r>
                      <a:endParaRPr lang="en-US" dirty="0"/>
                    </a:p>
                  </a:txBody>
                  <a:tcPr/>
                </a:tc>
                <a:tc>
                  <a:txBody>
                    <a:bodyPr/>
                    <a:lstStyle/>
                    <a:p>
                      <a:r>
                        <a:rPr lang="en-US" dirty="0" smtClean="0"/>
                        <a:t>Expected Result</a:t>
                      </a:r>
                      <a:endParaRPr lang="en-US" dirty="0"/>
                    </a:p>
                  </a:txBody>
                  <a:tcPr/>
                </a:tc>
                <a:tc>
                  <a:txBody>
                    <a:bodyPr/>
                    <a:lstStyle/>
                    <a:p>
                      <a:r>
                        <a:rPr lang="en-US" dirty="0" smtClean="0"/>
                        <a:t>Actual Result</a:t>
                      </a:r>
                      <a:endParaRPr lang="en-US" dirty="0"/>
                    </a:p>
                  </a:txBody>
                  <a:tcPr/>
                </a:tc>
              </a:tr>
              <a:tr h="2536787">
                <a:tc>
                  <a:txBody>
                    <a:bodyPr/>
                    <a:lstStyle/>
                    <a:p>
                      <a:r>
                        <a:rPr kumimoji="0" lang="en-US" sz="1800" kern="1200" dirty="0" smtClean="0">
                          <a:solidFill>
                            <a:schemeClr val="dk1"/>
                          </a:solidFill>
                          <a:latin typeface="+mn-lt"/>
                          <a:ea typeface="+mn-ea"/>
                          <a:cs typeface="+mn-cs"/>
                        </a:rPr>
                        <a:t>3</a:t>
                      </a:r>
                      <a:endParaRPr lang="en-US" dirty="0"/>
                    </a:p>
                  </a:txBody>
                  <a:tcPr/>
                </a:tc>
                <a:tc>
                  <a:txBody>
                    <a:bodyPr/>
                    <a:lstStyle/>
                    <a:p>
                      <a:r>
                        <a:rPr kumimoji="0" lang="en-US" sz="1800" b="1" kern="1200" dirty="0" smtClean="0">
                          <a:solidFill>
                            <a:schemeClr val="dk1"/>
                          </a:solidFill>
                          <a:latin typeface="+mn-lt"/>
                          <a:ea typeface="+mn-ea"/>
                          <a:cs typeface="+mn-cs"/>
                        </a:rPr>
                        <a:t>Mobile No.</a:t>
                      </a:r>
                    </a:p>
                    <a:p>
                      <a:r>
                        <a:rPr kumimoji="0" lang="en-US" sz="1800" b="1" kern="1200" dirty="0" smtClean="0">
                          <a:solidFill>
                            <a:schemeClr val="dk1"/>
                          </a:solidFill>
                          <a:latin typeface="+mn-lt"/>
                          <a:ea typeface="+mn-ea"/>
                          <a:cs typeface="+mn-cs"/>
                        </a:rPr>
                        <a:t>Check</a:t>
                      </a:r>
                      <a:endParaRPr lang="en-US" sz="1800" b="1" kern="50" dirty="0">
                        <a:latin typeface="Times New Roman"/>
                        <a:ea typeface="SimSun"/>
                        <a:cs typeface="Mangal"/>
                      </a:endParaRPr>
                    </a:p>
                  </a:txBody>
                  <a:tcPr marL="34925" marR="34925" marT="34925" marB="34925"/>
                </a:tc>
                <a:tc>
                  <a:txBody>
                    <a:bodyPr/>
                    <a:lstStyle/>
                    <a:p>
                      <a:r>
                        <a:rPr kumimoji="0" lang="en-US" sz="1800" kern="1200" dirty="0" smtClean="0">
                          <a:solidFill>
                            <a:schemeClr val="dk1"/>
                          </a:solidFill>
                          <a:latin typeface="+mn-lt"/>
                          <a:ea typeface="+mn-ea"/>
                          <a:cs typeface="+mn-cs"/>
                        </a:rPr>
                        <a:t>Mobile Number</a:t>
                      </a:r>
                      <a:endParaRPr lang="en-US" dirty="0"/>
                    </a:p>
                  </a:txBody>
                  <a:tcPr/>
                </a:tc>
                <a:tc>
                  <a:txBody>
                    <a:bodyPr/>
                    <a:lstStyle/>
                    <a:p>
                      <a:r>
                        <a:rPr kumimoji="0" lang="en-US" sz="1800" kern="1200" dirty="0" smtClean="0">
                          <a:solidFill>
                            <a:schemeClr val="dk1"/>
                          </a:solidFill>
                          <a:latin typeface="+mn-lt"/>
                          <a:ea typeface="+mn-ea"/>
                          <a:cs typeface="+mn-cs"/>
                        </a:rPr>
                        <a:t>The Mobile number should be considering numeric and of length 14 only. If the number entered is not proper, then the system should prompt the user that the entered “Number is not Valid.”</a:t>
                      </a:r>
                      <a:endParaRPr lang="en-US" dirty="0"/>
                    </a:p>
                  </a:txBody>
                  <a:tcPr/>
                </a:tc>
                <a:tc>
                  <a:txBody>
                    <a:bodyPr/>
                    <a:lstStyle/>
                    <a:p>
                      <a:r>
                        <a:rPr kumimoji="0" lang="en-US" sz="1800" kern="1200" dirty="0" smtClean="0">
                          <a:solidFill>
                            <a:schemeClr val="dk1"/>
                          </a:solidFill>
                          <a:latin typeface="+mn-lt"/>
                          <a:ea typeface="+mn-ea"/>
                          <a:cs typeface="+mn-cs"/>
                        </a:rPr>
                        <a:t>As Expected</a:t>
                      </a:r>
                      <a:endParaRPr lang="en-US" dirty="0"/>
                    </a:p>
                  </a:txBody>
                  <a:tcPr/>
                </a:tc>
              </a:tr>
              <a:tr h="1422026">
                <a:tc>
                  <a:txBody>
                    <a:bodyPr/>
                    <a:lstStyle/>
                    <a:p>
                      <a:r>
                        <a:rPr lang="en-US" dirty="0" smtClean="0"/>
                        <a:t>4</a:t>
                      </a:r>
                      <a:endParaRPr lang="en-US" dirty="0"/>
                    </a:p>
                  </a:txBody>
                  <a:tcPr/>
                </a:tc>
                <a:tc>
                  <a:txBody>
                    <a:bodyPr/>
                    <a:lstStyle/>
                    <a:p>
                      <a:pPr marL="0" marR="0">
                        <a:lnSpc>
                          <a:spcPct val="150000"/>
                        </a:lnSpc>
                        <a:spcBef>
                          <a:spcPts val="0"/>
                        </a:spcBef>
                        <a:spcAft>
                          <a:spcPts val="0"/>
                        </a:spcAft>
                      </a:pPr>
                      <a:r>
                        <a:rPr kumimoji="0" lang="en-US" sz="1800" b="1" kern="1200" dirty="0" smtClean="0">
                          <a:solidFill>
                            <a:schemeClr val="dk1"/>
                          </a:solidFill>
                          <a:latin typeface="+mn-lt"/>
                          <a:ea typeface="+mn-ea"/>
                          <a:cs typeface="+mn-cs"/>
                        </a:rPr>
                        <a:t>Verification Code</a:t>
                      </a:r>
                      <a:endParaRPr lang="en-US" sz="1800" b="1" kern="50" dirty="0">
                        <a:latin typeface="Times New Roman"/>
                        <a:ea typeface="SimSun"/>
                        <a:cs typeface="Mangal"/>
                      </a:endParaRPr>
                    </a:p>
                  </a:txBody>
                  <a:tcPr marL="34925" marR="34925" marT="34925" marB="34925"/>
                </a:tc>
                <a:tc>
                  <a:txBody>
                    <a:bodyPr/>
                    <a:lstStyle/>
                    <a:p>
                      <a:r>
                        <a:rPr kumimoji="0" lang="en-US" sz="1800" kern="1200" dirty="0" smtClean="0">
                          <a:solidFill>
                            <a:schemeClr val="dk1"/>
                          </a:solidFill>
                          <a:latin typeface="+mn-lt"/>
                          <a:ea typeface="+mn-ea"/>
                          <a:cs typeface="+mn-cs"/>
                        </a:rPr>
                        <a:t>Enter </a:t>
                      </a:r>
                      <a:r>
                        <a:rPr kumimoji="0" lang="en-US" sz="1800" kern="1200" dirty="0" err="1" smtClean="0">
                          <a:solidFill>
                            <a:schemeClr val="dk1"/>
                          </a:solidFill>
                          <a:latin typeface="+mn-lt"/>
                          <a:ea typeface="+mn-ea"/>
                          <a:cs typeface="+mn-cs"/>
                        </a:rPr>
                        <a:t>Captcha</a:t>
                      </a:r>
                      <a:r>
                        <a:rPr kumimoji="0" lang="en-US" sz="1800" kern="1200" dirty="0" smtClean="0">
                          <a:solidFill>
                            <a:schemeClr val="dk1"/>
                          </a:solidFill>
                          <a:latin typeface="+mn-lt"/>
                          <a:ea typeface="+mn-ea"/>
                          <a:cs typeface="+mn-cs"/>
                        </a:rPr>
                        <a:t> Code</a:t>
                      </a:r>
                      <a:endParaRPr lang="en-US" dirty="0"/>
                    </a:p>
                  </a:txBody>
                  <a:tcPr/>
                </a:tc>
                <a:tc>
                  <a:txBody>
                    <a:bodyPr/>
                    <a:lstStyle/>
                    <a:p>
                      <a:pPr marL="0" marR="0">
                        <a:lnSpc>
                          <a:spcPct val="150000"/>
                        </a:lnSpc>
                        <a:spcBef>
                          <a:spcPts val="0"/>
                        </a:spcBef>
                        <a:spcAft>
                          <a:spcPts val="0"/>
                        </a:spcAft>
                      </a:pPr>
                      <a:r>
                        <a:rPr lang="en-US" sz="1600" b="0" kern="50" dirty="0">
                          <a:latin typeface="+mj-lt"/>
                          <a:ea typeface="SimSun"/>
                          <a:cs typeface="Mangal"/>
                        </a:rPr>
                        <a:t>The Verification Code Should be Same as </a:t>
                      </a:r>
                      <a:r>
                        <a:rPr lang="en-US" sz="1600" b="0" kern="50" dirty="0" err="1">
                          <a:latin typeface="+mj-lt"/>
                          <a:ea typeface="SimSun"/>
                          <a:cs typeface="Mangal"/>
                        </a:rPr>
                        <a:t>Captcha</a:t>
                      </a:r>
                      <a:r>
                        <a:rPr lang="en-US" sz="1600" b="0" kern="50" dirty="0">
                          <a:latin typeface="+mj-lt"/>
                          <a:ea typeface="SimSun"/>
                          <a:cs typeface="Mangal"/>
                        </a:rPr>
                        <a:t> code . If the code is not proper, then the system should prompt the user that the “verification code is Incorrect”. </a:t>
                      </a:r>
                    </a:p>
                  </a:txBody>
                  <a:tcPr marL="34925" marR="34925" marT="34925" marB="349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As Expected</a:t>
                      </a:r>
                      <a:endParaRPr lang="en-US" dirty="0" smtClean="0"/>
                    </a:p>
                    <a:p>
                      <a:endParaRPr lang="en-US" dirty="0"/>
                    </a:p>
                  </a:txBody>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normAutofit/>
          </a:bodyPr>
          <a:lstStyle/>
          <a:p>
            <a:pPr algn="ctr"/>
            <a:r>
              <a:rPr lang="en-US" sz="3600" b="1" dirty="0" smtClean="0">
                <a:solidFill>
                  <a:schemeClr val="tx1"/>
                </a:solidFill>
                <a:latin typeface="Copperplate Gothic Bold" pitchFamily="34" charset="0"/>
              </a:rPr>
              <a:t>Data Flow Diagram</a:t>
            </a:r>
            <a:endParaRPr lang="en-US" sz="3600" dirty="0"/>
          </a:p>
        </p:txBody>
      </p:sp>
      <p:sp>
        <p:nvSpPr>
          <p:cNvPr id="3" name="Content Placeholder 2"/>
          <p:cNvSpPr>
            <a:spLocks noGrp="1"/>
          </p:cNvSpPr>
          <p:nvPr>
            <p:ph idx="1"/>
          </p:nvPr>
        </p:nvSpPr>
        <p:spPr>
          <a:xfrm>
            <a:off x="1435608" y="990600"/>
            <a:ext cx="7498080" cy="5257800"/>
          </a:xfrm>
        </p:spPr>
        <p:txBody>
          <a:bodyPr>
            <a:normAutofit/>
          </a:bodyPr>
          <a:lstStyle/>
          <a:p>
            <a:pPr algn="ctr">
              <a:buNone/>
            </a:pPr>
            <a:r>
              <a:rPr lang="en-US" dirty="0" smtClean="0">
                <a:hlinkClick r:id="rId2" action="ppaction://hlinkfile"/>
              </a:rPr>
              <a:t>DFD.docx</a:t>
            </a:r>
            <a:endParaRPr lang="en-US" dirty="0" smtClean="0"/>
          </a:p>
          <a:p>
            <a:pPr algn="ctr">
              <a:buNone/>
            </a:pPr>
            <a:endParaRPr lang="en-US" dirty="0" smtClean="0"/>
          </a:p>
          <a:p>
            <a:pPr>
              <a:buFont typeface="Wingdings" pitchFamily="2" charset="2"/>
              <a:buChar char="v"/>
            </a:pPr>
            <a:r>
              <a:rPr lang="en-US" sz="2400" dirty="0" smtClean="0"/>
              <a:t>The DFD is a diagram that shows how the data manipulated by a system flows through the various processes. You'll see one of several types of symbols in a DFD... </a:t>
            </a:r>
            <a:r>
              <a:rPr lang="en-US" sz="2400" b="1" dirty="0" smtClean="0"/>
              <a:t>a</a:t>
            </a:r>
            <a:r>
              <a:rPr lang="en-US" sz="2400" dirty="0" smtClean="0"/>
              <a:t> </a:t>
            </a:r>
            <a:r>
              <a:rPr lang="en-US" sz="2400" b="1" i="1" dirty="0" smtClean="0"/>
              <a:t>process</a:t>
            </a:r>
            <a:r>
              <a:rPr lang="en-US" sz="2400" b="1" dirty="0" smtClean="0"/>
              <a:t>,</a:t>
            </a:r>
            <a:r>
              <a:rPr lang="en-US" sz="2400" dirty="0" smtClean="0"/>
              <a:t> </a:t>
            </a:r>
            <a:r>
              <a:rPr lang="en-US" sz="2400" b="1" dirty="0" smtClean="0"/>
              <a:t>a</a:t>
            </a:r>
            <a:r>
              <a:rPr lang="en-US" sz="2400" dirty="0" smtClean="0"/>
              <a:t> </a:t>
            </a:r>
            <a:r>
              <a:rPr lang="en-US" sz="2400" b="1" i="1" dirty="0" smtClean="0"/>
              <a:t>data store</a:t>
            </a:r>
            <a:r>
              <a:rPr lang="en-US" sz="2400" dirty="0" smtClean="0"/>
              <a:t>, </a:t>
            </a:r>
            <a:r>
              <a:rPr lang="en-US" sz="2400" b="1" dirty="0" smtClean="0"/>
              <a:t>or</a:t>
            </a:r>
            <a:r>
              <a:rPr lang="en-US" sz="2400" dirty="0" smtClean="0"/>
              <a:t> </a:t>
            </a:r>
            <a:r>
              <a:rPr lang="en-US" sz="2400" b="1" dirty="0" smtClean="0"/>
              <a:t>an </a:t>
            </a:r>
            <a:r>
              <a:rPr lang="en-US" sz="2400" b="1" i="1" dirty="0" smtClean="0"/>
              <a:t>external entity</a:t>
            </a:r>
            <a:r>
              <a:rPr lang="en-US" sz="2400" dirty="0" smtClean="0"/>
              <a:t>. These symbols are connected by arrowed lines showing how the data moves from a data store or external entity, through a process, and back to a data store or external entity.</a:t>
            </a:r>
          </a:p>
          <a:p>
            <a:pPr>
              <a:buNone/>
            </a:pPr>
            <a:endParaRPr lang="en-US" dirty="0"/>
          </a:p>
        </p:txBody>
      </p:sp>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14400"/>
          </a:xfrm>
        </p:spPr>
        <p:txBody>
          <a:bodyPr>
            <a:normAutofit/>
          </a:bodyPr>
          <a:lstStyle/>
          <a:p>
            <a:pPr algn="ctr"/>
            <a:r>
              <a:rPr lang="en-US" sz="3600" dirty="0" smtClean="0">
                <a:solidFill>
                  <a:schemeClr val="tx1"/>
                </a:solidFill>
                <a:latin typeface="Copperplate Gothic Bold" pitchFamily="34" charset="0"/>
              </a:rPr>
              <a:t>Scopes and Limitations</a:t>
            </a:r>
            <a:endParaRPr lang="en-US" sz="3600" dirty="0"/>
          </a:p>
        </p:txBody>
      </p:sp>
      <p:sp>
        <p:nvSpPr>
          <p:cNvPr id="3" name="Content Placeholder 2"/>
          <p:cNvSpPr>
            <a:spLocks noGrp="1"/>
          </p:cNvSpPr>
          <p:nvPr>
            <p:ph idx="1"/>
          </p:nvPr>
        </p:nvSpPr>
        <p:spPr>
          <a:xfrm>
            <a:off x="1435608" y="838200"/>
            <a:ext cx="7498080" cy="5410200"/>
          </a:xfrm>
        </p:spPr>
        <p:txBody>
          <a:bodyPr>
            <a:normAutofit/>
          </a:bodyPr>
          <a:lstStyle/>
          <a:p>
            <a:pPr>
              <a:buNone/>
            </a:pPr>
            <a:r>
              <a:rPr lang="en-US" dirty="0" smtClean="0"/>
              <a:t>         </a:t>
            </a:r>
            <a:r>
              <a:rPr lang="en-US" sz="2400" dirty="0" smtClean="0"/>
              <a:t>The web based application is made reliable and globally accessible by user and it’s very secure to user. The main advantage is that only authenticated clients can Login to and can view Personal details of Site, so it’s very clear that </a:t>
            </a:r>
            <a:r>
              <a:rPr lang="en-US" sz="2400" dirty="0" err="1" smtClean="0"/>
              <a:t>unauthorised</a:t>
            </a:r>
            <a:r>
              <a:rPr lang="en-US" sz="2400" dirty="0" smtClean="0"/>
              <a:t> persons can not </a:t>
            </a:r>
            <a:r>
              <a:rPr lang="en-US" sz="2400" dirty="0" err="1" smtClean="0"/>
              <a:t>missuse</a:t>
            </a:r>
            <a:r>
              <a:rPr lang="en-US" sz="2400" dirty="0" smtClean="0"/>
              <a:t> it.</a:t>
            </a:r>
          </a:p>
          <a:p>
            <a:pPr>
              <a:buNone/>
            </a:pPr>
            <a:endParaRPr lang="en-US" sz="2400" dirty="0" smtClean="0"/>
          </a:p>
          <a:p>
            <a:pPr lvl="0">
              <a:buFont typeface="Wingdings" pitchFamily="2" charset="2"/>
              <a:buChar char="§"/>
            </a:pPr>
            <a:r>
              <a:rPr lang="en-US" sz="2400" dirty="0" smtClean="0"/>
              <a:t>Internet based application</a:t>
            </a:r>
          </a:p>
          <a:p>
            <a:pPr lvl="0">
              <a:buFont typeface="Wingdings" pitchFamily="2" charset="2"/>
              <a:buChar char="§"/>
            </a:pPr>
            <a:r>
              <a:rPr lang="en-US" sz="2400" dirty="0" smtClean="0"/>
              <a:t>Integrate with any existing online application</a:t>
            </a:r>
          </a:p>
          <a:p>
            <a:pPr lvl="0">
              <a:buFont typeface="Wingdings" pitchFamily="2" charset="2"/>
              <a:buChar char="§"/>
            </a:pPr>
            <a:r>
              <a:rPr lang="en-US" sz="2400" dirty="0" smtClean="0"/>
              <a:t>Dynamically make changes.</a:t>
            </a:r>
          </a:p>
          <a:p>
            <a:pPr lvl="0">
              <a:buFont typeface="Wingdings" pitchFamily="2" charset="2"/>
              <a:buChar char="§"/>
            </a:pPr>
            <a:r>
              <a:rPr lang="en-US" sz="2400" dirty="0" smtClean="0"/>
              <a:t>In future new technology can be applied. </a:t>
            </a:r>
          </a:p>
          <a:p>
            <a:pPr>
              <a:buNone/>
            </a:pPr>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dirty="0" smtClean="0">
                <a:solidFill>
                  <a:schemeClr val="tx1"/>
                </a:solidFill>
                <a:latin typeface="Copperplate Gothic Bold" pitchFamily="34" charset="0"/>
              </a:rPr>
              <a:t>Cont…..</a:t>
            </a:r>
            <a:endParaRPr lang="en-US" sz="3600" dirty="0"/>
          </a:p>
        </p:txBody>
      </p:sp>
      <p:sp>
        <p:nvSpPr>
          <p:cNvPr id="3" name="Content Placeholder 2"/>
          <p:cNvSpPr>
            <a:spLocks noGrp="1"/>
          </p:cNvSpPr>
          <p:nvPr>
            <p:ph idx="1"/>
          </p:nvPr>
        </p:nvSpPr>
        <p:spPr>
          <a:xfrm>
            <a:off x="1435608" y="838200"/>
            <a:ext cx="7498080" cy="5410200"/>
          </a:xfrm>
        </p:spPr>
        <p:txBody>
          <a:bodyPr>
            <a:normAutofit/>
          </a:bodyPr>
          <a:lstStyle/>
          <a:p>
            <a:pPr>
              <a:buNone/>
            </a:pPr>
            <a:r>
              <a:rPr lang="en-US" dirty="0" smtClean="0"/>
              <a:t> </a:t>
            </a:r>
            <a:r>
              <a:rPr lang="en-US" sz="2800" dirty="0" smtClean="0"/>
              <a:t>        The usefulness of any system depends upon some of the basic things which are:</a:t>
            </a:r>
          </a:p>
          <a:p>
            <a:pPr lvl="0">
              <a:buFont typeface="Wingdings" pitchFamily="2" charset="2"/>
              <a:buChar char="§"/>
            </a:pPr>
            <a:r>
              <a:rPr lang="en-US" sz="2800" dirty="0" smtClean="0"/>
              <a:t>Portability</a:t>
            </a:r>
          </a:p>
          <a:p>
            <a:pPr lvl="0">
              <a:buFont typeface="Wingdings" pitchFamily="2" charset="2"/>
              <a:buChar char="§"/>
            </a:pPr>
            <a:r>
              <a:rPr lang="en-US" sz="2800" dirty="0" smtClean="0"/>
              <a:t>Reliability</a:t>
            </a:r>
          </a:p>
          <a:p>
            <a:pPr lvl="0">
              <a:buFont typeface="Wingdings" pitchFamily="2" charset="2"/>
              <a:buChar char="§"/>
            </a:pPr>
            <a:r>
              <a:rPr lang="en-US" sz="2800" dirty="0" smtClean="0"/>
              <a:t>Maintainability</a:t>
            </a:r>
          </a:p>
          <a:p>
            <a:pPr lvl="0">
              <a:buFont typeface="Wingdings" pitchFamily="2" charset="2"/>
              <a:buChar char="§"/>
            </a:pPr>
            <a:r>
              <a:rPr lang="en-US" sz="2800" dirty="0" smtClean="0"/>
              <a:t>Satisfaction Of User Requirements</a:t>
            </a:r>
          </a:p>
          <a:p>
            <a:pPr lvl="0">
              <a:buFont typeface="Wingdings" pitchFamily="2" charset="2"/>
              <a:buChar char="§"/>
            </a:pPr>
            <a:r>
              <a:rPr lang="en-US" sz="2800" dirty="0" smtClean="0"/>
              <a:t>User Friendliness</a:t>
            </a:r>
          </a:p>
          <a:p>
            <a:pPr>
              <a:buNone/>
            </a:pPr>
            <a:r>
              <a:rPr lang="en-US" sz="2800" dirty="0" smtClean="0"/>
              <a:t>        All the objectives that had been charted out in the initial phases were achieved successfully.</a:t>
            </a:r>
          </a:p>
          <a:p>
            <a:pPr>
              <a:buNone/>
            </a:pPr>
            <a:endParaRPr lang="en-US"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dirty="0" smtClean="0">
                <a:solidFill>
                  <a:schemeClr val="tx1"/>
                </a:solidFill>
                <a:latin typeface="Copperplate Gothic Bold" pitchFamily="34" charset="0"/>
              </a:rPr>
              <a:t>Cont…..</a:t>
            </a:r>
            <a:endParaRPr lang="en-US" sz="3600" dirty="0"/>
          </a:p>
        </p:txBody>
      </p:sp>
      <p:sp>
        <p:nvSpPr>
          <p:cNvPr id="3" name="Content Placeholder 2"/>
          <p:cNvSpPr>
            <a:spLocks noGrp="1"/>
          </p:cNvSpPr>
          <p:nvPr>
            <p:ph idx="1"/>
          </p:nvPr>
        </p:nvSpPr>
        <p:spPr>
          <a:xfrm>
            <a:off x="1435608" y="838200"/>
            <a:ext cx="7498080" cy="5410200"/>
          </a:xfrm>
        </p:spPr>
        <p:txBody>
          <a:bodyPr>
            <a:normAutofit fontScale="70000" lnSpcReduction="20000"/>
          </a:bodyPr>
          <a:lstStyle/>
          <a:p>
            <a:pPr lvl="0"/>
            <a:r>
              <a:rPr lang="en-US" sz="2800" dirty="0" smtClean="0"/>
              <a:t> </a:t>
            </a:r>
            <a:r>
              <a:rPr lang="en-US" sz="4000" b="1" dirty="0" smtClean="0"/>
              <a:t>System Features:</a:t>
            </a:r>
            <a:endParaRPr lang="en-US" sz="4000" dirty="0" smtClean="0"/>
          </a:p>
          <a:p>
            <a:pPr>
              <a:buNone/>
            </a:pPr>
            <a:r>
              <a:rPr lang="en-US" dirty="0" smtClean="0"/>
              <a:t>          </a:t>
            </a:r>
          </a:p>
          <a:p>
            <a:pPr>
              <a:buNone/>
            </a:pPr>
            <a:r>
              <a:rPr lang="en-US" dirty="0" smtClean="0"/>
              <a:t>           System satisfies all the requirements for which the company developed the system. System has strong security. System is fully GUI based. It is easy to operate and user-friendly. Platform includes the in-built back-up and recovery facility.</a:t>
            </a:r>
          </a:p>
          <a:p>
            <a:pPr>
              <a:buNone/>
            </a:pPr>
            <a:r>
              <a:rPr lang="en-US" dirty="0" smtClean="0"/>
              <a:t>           Working on the project was a good experience. Working together in teams helped us to communicate better. We understand the importance of planning and designing as a part of software development.</a:t>
            </a:r>
          </a:p>
          <a:p>
            <a:pPr>
              <a:buNone/>
            </a:pPr>
            <a:r>
              <a:rPr lang="en-US" dirty="0" smtClean="0"/>
              <a:t>        	The concept of peer-reviews helped to rectify the problems as and when they occurred and also helped us to get some valuable suggestions that were incorporated by us. Developing the project has helped us to gain some experience on real time development procedures.</a:t>
            </a:r>
          </a:p>
          <a:p>
            <a:pPr>
              <a:buNone/>
            </a:pPr>
            <a:endParaRPr 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dirty="0" smtClean="0">
                <a:solidFill>
                  <a:schemeClr val="tx1"/>
                </a:solidFill>
                <a:latin typeface="Copperplate Gothic Bold" pitchFamily="34" charset="0"/>
              </a:rPr>
              <a:t>Cont…..</a:t>
            </a:r>
            <a:endParaRPr lang="en-US" sz="3600" dirty="0"/>
          </a:p>
        </p:txBody>
      </p:sp>
      <p:sp>
        <p:nvSpPr>
          <p:cNvPr id="3" name="Content Placeholder 2"/>
          <p:cNvSpPr>
            <a:spLocks noGrp="1"/>
          </p:cNvSpPr>
          <p:nvPr>
            <p:ph idx="1"/>
          </p:nvPr>
        </p:nvSpPr>
        <p:spPr>
          <a:xfrm>
            <a:off x="1435608" y="838200"/>
            <a:ext cx="7498080" cy="5410200"/>
          </a:xfrm>
        </p:spPr>
        <p:txBody>
          <a:bodyPr>
            <a:normAutofit/>
          </a:bodyPr>
          <a:lstStyle/>
          <a:p>
            <a:pPr>
              <a:buFont typeface="Wingdings" pitchFamily="2" charset="2"/>
              <a:buChar char="§"/>
            </a:pPr>
            <a:r>
              <a:rPr lang="en-US" b="1" dirty="0" smtClean="0"/>
              <a:t>      </a:t>
            </a:r>
            <a:r>
              <a:rPr lang="en-US" dirty="0" smtClean="0"/>
              <a:t>System Connectivity</a:t>
            </a:r>
          </a:p>
          <a:p>
            <a:pPr>
              <a:buFont typeface="Wingdings" pitchFamily="2" charset="2"/>
              <a:buChar char="§"/>
            </a:pPr>
            <a:r>
              <a:rPr lang="en-US" dirty="0" smtClean="0"/>
              <a:t>	   No data duplication</a:t>
            </a:r>
          </a:p>
          <a:p>
            <a:pPr>
              <a:buFont typeface="Wingdings" pitchFamily="2" charset="2"/>
              <a:buChar char="§"/>
            </a:pPr>
            <a:r>
              <a:rPr lang="en-US" dirty="0" smtClean="0"/>
              <a:t>	   No Paper Work Required</a:t>
            </a:r>
          </a:p>
          <a:p>
            <a:pPr>
              <a:buFont typeface="Wingdings" pitchFamily="2" charset="2"/>
              <a:buChar char="§"/>
            </a:pPr>
            <a:r>
              <a:rPr lang="en-US" dirty="0" smtClean="0"/>
              <a:t>	   Time Efficient</a:t>
            </a:r>
          </a:p>
          <a:p>
            <a:pPr>
              <a:buFont typeface="Wingdings" pitchFamily="2" charset="2"/>
              <a:buChar char="§"/>
            </a:pPr>
            <a:r>
              <a:rPr lang="en-US" dirty="0" smtClean="0"/>
              <a:t>	   User friendly environment</a:t>
            </a:r>
          </a:p>
          <a:p>
            <a:pPr>
              <a:buFont typeface="Wingdings" pitchFamily="2" charset="2"/>
              <a:buChar char="§"/>
            </a:pPr>
            <a:r>
              <a:rPr lang="en-US" dirty="0" smtClean="0"/>
              <a:t>	   Data security and reliability</a:t>
            </a:r>
          </a:p>
          <a:p>
            <a:pPr>
              <a:buFont typeface="Wingdings" pitchFamily="2" charset="2"/>
              <a:buChar char="§"/>
            </a:pPr>
            <a:r>
              <a:rPr lang="en-US" dirty="0" smtClean="0"/>
              <a:t>	   Fast retrieval</a:t>
            </a:r>
          </a:p>
          <a:p>
            <a:pPr>
              <a:buFont typeface="Wingdings" pitchFamily="2" charset="2"/>
              <a:buChar char="§"/>
            </a:pPr>
            <a:r>
              <a:rPr lang="en-US" dirty="0" smtClean="0"/>
              <a:t>	   Easy performance check</a:t>
            </a:r>
          </a:p>
          <a:p>
            <a:pPr lvl="0">
              <a:buFont typeface="Wingdings" pitchFamily="2" charset="2"/>
              <a:buChar char="§"/>
            </a:pPr>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dirty="0" smtClean="0">
                <a:solidFill>
                  <a:schemeClr val="tx1"/>
                </a:solidFill>
                <a:latin typeface="Copperplate Gothic Bold" pitchFamily="34" charset="0"/>
              </a:rPr>
              <a:t>Cont…..</a:t>
            </a:r>
            <a:endParaRPr lang="en-US" sz="3600" dirty="0"/>
          </a:p>
        </p:txBody>
      </p:sp>
      <p:sp>
        <p:nvSpPr>
          <p:cNvPr id="3" name="Content Placeholder 2"/>
          <p:cNvSpPr>
            <a:spLocks noGrp="1"/>
          </p:cNvSpPr>
          <p:nvPr>
            <p:ph idx="1"/>
          </p:nvPr>
        </p:nvSpPr>
        <p:spPr>
          <a:xfrm>
            <a:off x="1435608" y="838200"/>
            <a:ext cx="7498080" cy="5410200"/>
          </a:xfrm>
        </p:spPr>
        <p:txBody>
          <a:bodyPr>
            <a:normAutofit/>
          </a:bodyPr>
          <a:lstStyle/>
          <a:p>
            <a:pPr>
              <a:buNone/>
            </a:pPr>
            <a:r>
              <a:rPr lang="en-US" b="1" dirty="0" smtClean="0"/>
              <a:t>The general objectives are:</a:t>
            </a:r>
          </a:p>
          <a:p>
            <a:pPr lvl="0">
              <a:buFont typeface="Wingdings" pitchFamily="2" charset="2"/>
              <a:buChar char="§"/>
            </a:pPr>
            <a:r>
              <a:rPr lang="en-US" dirty="0" smtClean="0"/>
              <a:t>Maintain project details.</a:t>
            </a:r>
          </a:p>
          <a:p>
            <a:pPr lvl="0">
              <a:buFont typeface="Wingdings" pitchFamily="2" charset="2"/>
              <a:buChar char="§"/>
            </a:pPr>
            <a:r>
              <a:rPr lang="en-US" dirty="0" smtClean="0"/>
              <a:t>Maintain client details.</a:t>
            </a:r>
          </a:p>
          <a:p>
            <a:pPr lvl="0">
              <a:buFont typeface="Wingdings" pitchFamily="2" charset="2"/>
              <a:buChar char="§"/>
            </a:pPr>
            <a:r>
              <a:rPr lang="en-US" dirty="0" smtClean="0"/>
              <a:t>Maintain employee details.</a:t>
            </a:r>
          </a:p>
          <a:p>
            <a:pPr lvl="0">
              <a:buFont typeface="Wingdings" pitchFamily="2" charset="2"/>
              <a:buChar char="§"/>
            </a:pPr>
            <a:r>
              <a:rPr lang="en-US" dirty="0" smtClean="0"/>
              <a:t>Maintain task details of each project.</a:t>
            </a:r>
          </a:p>
          <a:p>
            <a:pPr lvl="0">
              <a:buFont typeface="Wingdings" pitchFamily="2" charset="2"/>
              <a:buChar char="§"/>
            </a:pPr>
            <a:r>
              <a:rPr lang="en-US" dirty="0" smtClean="0"/>
              <a:t>Update each task status of project.</a:t>
            </a:r>
          </a:p>
          <a:p>
            <a:pPr lvl="0">
              <a:buFont typeface="Wingdings" pitchFamily="2" charset="2"/>
              <a:buChar char="§"/>
            </a:pPr>
            <a:r>
              <a:rPr lang="en-US" dirty="0" smtClean="0"/>
              <a:t>Update project status.</a:t>
            </a:r>
          </a:p>
          <a:p>
            <a:pPr lvl="0">
              <a:buNone/>
            </a:pPr>
            <a:endParaRPr lang="en-US"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dirty="0" smtClean="0">
                <a:solidFill>
                  <a:schemeClr val="tx1"/>
                </a:solidFill>
                <a:latin typeface="Copperplate Gothic Bold" pitchFamily="34" charset="0"/>
              </a:rPr>
              <a:t>Cont…..</a:t>
            </a:r>
            <a:endParaRPr lang="en-US" sz="3600" dirty="0"/>
          </a:p>
        </p:txBody>
      </p:sp>
      <p:sp>
        <p:nvSpPr>
          <p:cNvPr id="3" name="Content Placeholder 2"/>
          <p:cNvSpPr>
            <a:spLocks noGrp="1"/>
          </p:cNvSpPr>
          <p:nvPr>
            <p:ph idx="1"/>
          </p:nvPr>
        </p:nvSpPr>
        <p:spPr>
          <a:xfrm>
            <a:off x="1435608" y="838200"/>
            <a:ext cx="7498080" cy="5410200"/>
          </a:xfrm>
        </p:spPr>
        <p:txBody>
          <a:bodyPr>
            <a:normAutofit/>
          </a:bodyPr>
          <a:lstStyle/>
          <a:p>
            <a:pPr>
              <a:buNone/>
            </a:pPr>
            <a:r>
              <a:rPr lang="en-US" b="1" dirty="0" smtClean="0"/>
              <a:t> Limitations of the System are:</a:t>
            </a:r>
            <a:endParaRPr lang="en-US" dirty="0" smtClean="0"/>
          </a:p>
          <a:p>
            <a:pPr lvl="0">
              <a:buFont typeface="Wingdings" pitchFamily="2" charset="2"/>
              <a:buChar char="§"/>
            </a:pPr>
            <a:r>
              <a:rPr lang="en-US" dirty="0" smtClean="0"/>
              <a:t>Client will be able to watch the project after completion of project. </a:t>
            </a:r>
          </a:p>
          <a:p>
            <a:pPr lvl="0">
              <a:buFont typeface="Wingdings" pitchFamily="2" charset="2"/>
              <a:buChar char="§"/>
            </a:pPr>
            <a:r>
              <a:rPr lang="en-US" dirty="0" smtClean="0"/>
              <a:t>Tool is running only on Microsoft platform.</a:t>
            </a:r>
          </a:p>
          <a:p>
            <a:pPr lvl="0">
              <a:buFont typeface="Wingdings" pitchFamily="2" charset="2"/>
              <a:buChar char="§"/>
            </a:pPr>
            <a:r>
              <a:rPr lang="en-US" dirty="0" smtClean="0"/>
              <a:t>Problem may be occurring in the installation of project.</a:t>
            </a:r>
          </a:p>
          <a:p>
            <a:pPr lvl="0">
              <a:buFont typeface="Wingdings" pitchFamily="2" charset="2"/>
              <a:buChar char="§"/>
            </a:pPr>
            <a:r>
              <a:rPr lang="en-US" dirty="0" smtClean="0"/>
              <a:t>Training of client becomes difficult.</a:t>
            </a:r>
          </a:p>
          <a:p>
            <a:pPr lvl="0">
              <a:buNone/>
            </a:pPr>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dirty="0" smtClean="0">
                <a:solidFill>
                  <a:schemeClr val="tx1"/>
                </a:solidFill>
                <a:latin typeface="Copperplate Gothic Bold" pitchFamily="34" charset="0"/>
              </a:rPr>
              <a:t>Future Expansion</a:t>
            </a:r>
            <a:endParaRPr lang="en-US" sz="3600" dirty="0"/>
          </a:p>
        </p:txBody>
      </p:sp>
      <p:sp>
        <p:nvSpPr>
          <p:cNvPr id="3" name="Content Placeholder 2"/>
          <p:cNvSpPr>
            <a:spLocks noGrp="1"/>
          </p:cNvSpPr>
          <p:nvPr>
            <p:ph idx="1"/>
          </p:nvPr>
        </p:nvSpPr>
        <p:spPr>
          <a:xfrm>
            <a:off x="1435608" y="838200"/>
            <a:ext cx="7498080" cy="5410200"/>
          </a:xfrm>
        </p:spPr>
        <p:txBody>
          <a:bodyPr>
            <a:normAutofit fontScale="70000" lnSpcReduction="20000"/>
          </a:bodyPr>
          <a:lstStyle/>
          <a:p>
            <a:pPr>
              <a:buNone/>
            </a:pPr>
            <a:r>
              <a:rPr lang="en-US" b="1" dirty="0" smtClean="0"/>
              <a:t> </a:t>
            </a:r>
            <a:r>
              <a:rPr lang="en-US" dirty="0" smtClean="0"/>
              <a:t>	       The application developed by us is very flexible and scalable due to .NET and SQL Server environments. All the services provided by the application are implemented as object. New object can be added as and when required to provide additional functionality.</a:t>
            </a:r>
            <a:endParaRPr lang="en-US" b="1" dirty="0" smtClean="0"/>
          </a:p>
          <a:p>
            <a:pPr>
              <a:buNone/>
            </a:pPr>
            <a:r>
              <a:rPr lang="en-US" dirty="0" smtClean="0"/>
              <a:t> </a:t>
            </a:r>
            <a:endParaRPr lang="en-US" b="1" dirty="0" smtClean="0"/>
          </a:p>
          <a:p>
            <a:pPr>
              <a:buNone/>
            </a:pPr>
            <a:r>
              <a:rPr lang="en-US" dirty="0" smtClean="0"/>
              <a:t>         	.NET is an ideal programming language for developing sophisticated professional application for Microsoft Windows. It makes use of Graphical User Interface for creating robust and powerful application. This feature makes an easier to comprehend things in a quicker and easier way. Features such as easier comprehensive, user-friendliness, faster application development and many other aspects such as internet features make .NET an interesting toll to work with .We can also add these features in system.</a:t>
            </a:r>
            <a:endParaRPr lang="en-US" b="1" dirty="0" smtClean="0"/>
          </a:p>
          <a:p>
            <a:pPr>
              <a:buNone/>
            </a:pPr>
            <a:endParaRPr 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dirty="0" smtClean="0">
                <a:solidFill>
                  <a:schemeClr val="tx1"/>
                </a:solidFill>
                <a:latin typeface="Copperplate Gothic Bold" pitchFamily="34" charset="0"/>
              </a:rPr>
              <a:t>Cont…..</a:t>
            </a:r>
            <a:endParaRPr lang="en-US" sz="3600" dirty="0"/>
          </a:p>
        </p:txBody>
      </p:sp>
      <p:sp>
        <p:nvSpPr>
          <p:cNvPr id="3" name="Content Placeholder 2"/>
          <p:cNvSpPr>
            <a:spLocks noGrp="1"/>
          </p:cNvSpPr>
          <p:nvPr>
            <p:ph idx="1"/>
          </p:nvPr>
        </p:nvSpPr>
        <p:spPr>
          <a:xfrm>
            <a:off x="1435608" y="838200"/>
            <a:ext cx="7498080" cy="5410200"/>
          </a:xfrm>
        </p:spPr>
        <p:txBody>
          <a:bodyPr>
            <a:normAutofit fontScale="85000" lnSpcReduction="10000"/>
          </a:bodyPr>
          <a:lstStyle/>
          <a:p>
            <a:pPr>
              <a:buNone/>
            </a:pPr>
            <a:r>
              <a:rPr lang="en-US" b="1" dirty="0" smtClean="0"/>
              <a:t>        </a:t>
            </a:r>
            <a:r>
              <a:rPr lang="en-US" dirty="0" smtClean="0"/>
              <a:t>	All the services provided by the application are implemented as object. New object can be added as and when required to provide additional functionality like,</a:t>
            </a:r>
            <a:endParaRPr lang="en-US" b="1" dirty="0" smtClean="0"/>
          </a:p>
          <a:p>
            <a:pPr>
              <a:buNone/>
            </a:pPr>
            <a:r>
              <a:rPr lang="en-US" dirty="0" smtClean="0"/>
              <a:t> </a:t>
            </a:r>
          </a:p>
          <a:p>
            <a:pPr lvl="0">
              <a:buFont typeface="Wingdings" pitchFamily="2" charset="2"/>
              <a:buChar char="§"/>
            </a:pPr>
            <a:r>
              <a:rPr lang="en-US" dirty="0" smtClean="0"/>
              <a:t>We can provide online payment facility to client.</a:t>
            </a:r>
          </a:p>
          <a:p>
            <a:pPr lvl="0">
              <a:buFont typeface="Wingdings" pitchFamily="2" charset="2"/>
              <a:buChar char="§"/>
            </a:pPr>
            <a:r>
              <a:rPr lang="en-US" dirty="0" smtClean="0"/>
              <a:t>We can provide online chat facility to visitor and client.</a:t>
            </a:r>
          </a:p>
          <a:p>
            <a:pPr lvl="0">
              <a:buFont typeface="Wingdings" pitchFamily="2" charset="2"/>
              <a:buChar char="§"/>
            </a:pPr>
            <a:r>
              <a:rPr lang="en-US" dirty="0" smtClean="0"/>
              <a:t>We can arrange online Video Conference to deal and Install the project.</a:t>
            </a:r>
          </a:p>
          <a:p>
            <a:pPr lvl="0">
              <a:buFont typeface="Wingdings" pitchFamily="2" charset="2"/>
              <a:buChar char="§"/>
            </a:pPr>
            <a:r>
              <a:rPr lang="en-US" dirty="0" smtClean="0"/>
              <a:t>We can provide online User Manual to client.</a:t>
            </a:r>
          </a:p>
          <a:p>
            <a:pPr lvl="0">
              <a:buFont typeface="Wingdings" pitchFamily="2" charset="2"/>
              <a:buChar char="§"/>
            </a:pPr>
            <a:r>
              <a:rPr lang="en-US" dirty="0" smtClean="0"/>
              <a:t>We can provide Facility of online web Service. </a:t>
            </a:r>
          </a:p>
          <a:p>
            <a:pPr>
              <a:buNone/>
            </a:pPr>
            <a:endParaRPr lang="en-US"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fontScale="90000"/>
          </a:bodyPr>
          <a:lstStyle/>
          <a:p>
            <a:pPr algn="ctr"/>
            <a:r>
              <a:rPr lang="en-US" sz="3600" dirty="0" smtClean="0">
                <a:solidFill>
                  <a:schemeClr val="tx1"/>
                </a:solidFill>
                <a:latin typeface="Copperplate Gothic Bold" pitchFamily="34" charset="0"/>
              </a:rPr>
              <a:t>References and </a:t>
            </a:r>
            <a:r>
              <a:rPr lang="en-US" sz="3600" dirty="0" err="1" smtClean="0">
                <a:solidFill>
                  <a:schemeClr val="tx1"/>
                </a:solidFill>
                <a:latin typeface="Copperplate Gothic Bold" pitchFamily="34" charset="0"/>
              </a:rPr>
              <a:t>BiblioGraphy</a:t>
            </a:r>
            <a:endParaRPr lang="en-US" sz="3600" dirty="0"/>
          </a:p>
        </p:txBody>
      </p:sp>
      <p:sp>
        <p:nvSpPr>
          <p:cNvPr id="3" name="Content Placeholder 2"/>
          <p:cNvSpPr>
            <a:spLocks noGrp="1"/>
          </p:cNvSpPr>
          <p:nvPr>
            <p:ph idx="1"/>
          </p:nvPr>
        </p:nvSpPr>
        <p:spPr>
          <a:xfrm>
            <a:off x="1435608" y="838200"/>
            <a:ext cx="7498080" cy="5410200"/>
          </a:xfrm>
        </p:spPr>
        <p:txBody>
          <a:bodyPr>
            <a:normAutofit fontScale="92500" lnSpcReduction="20000"/>
          </a:bodyPr>
          <a:lstStyle/>
          <a:p>
            <a:pPr>
              <a:buNone/>
            </a:pPr>
            <a:r>
              <a:rPr lang="en-US" b="1" dirty="0" smtClean="0"/>
              <a:t>   </a:t>
            </a:r>
            <a:r>
              <a:rPr lang="en-US" sz="3300" b="1" dirty="0" smtClean="0"/>
              <a:t>Reference Books</a:t>
            </a:r>
          </a:p>
          <a:p>
            <a:pPr lvl="0">
              <a:buFont typeface="Wingdings" pitchFamily="2" charset="2"/>
              <a:buChar char="§"/>
            </a:pPr>
            <a:r>
              <a:rPr lang="en-US" sz="2800" dirty="0" smtClean="0"/>
              <a:t>Wrox.Professional.ASP.NET 2.0 - Nov.2005</a:t>
            </a:r>
            <a:endParaRPr lang="en-US" sz="2800" b="1" dirty="0" smtClean="0"/>
          </a:p>
          <a:p>
            <a:pPr lvl="0">
              <a:buFont typeface="Wingdings" pitchFamily="2" charset="2"/>
              <a:buChar char="§"/>
            </a:pPr>
            <a:r>
              <a:rPr lang="en-US" sz="2800" dirty="0" smtClean="0"/>
              <a:t>OReilly.Learning.ASP.NET 2.0 with AJAX - Sep.2007</a:t>
            </a:r>
            <a:endParaRPr lang="en-US" sz="2800" b="1" dirty="0" smtClean="0"/>
          </a:p>
          <a:p>
            <a:pPr>
              <a:buNone/>
            </a:pPr>
            <a:r>
              <a:rPr lang="en-US" dirty="0" smtClean="0"/>
              <a:t> </a:t>
            </a:r>
            <a:endParaRPr lang="en-US" b="1" dirty="0" smtClean="0"/>
          </a:p>
          <a:p>
            <a:pPr>
              <a:buNone/>
            </a:pPr>
            <a:r>
              <a:rPr lang="en-US" dirty="0" smtClean="0"/>
              <a:t>   </a:t>
            </a:r>
            <a:r>
              <a:rPr lang="en-US" b="1" dirty="0" smtClean="0"/>
              <a:t>Reference Sites</a:t>
            </a:r>
          </a:p>
          <a:p>
            <a:pPr lvl="0">
              <a:buFont typeface="Wingdings" pitchFamily="2" charset="2"/>
              <a:buChar char="§"/>
            </a:pPr>
            <a:r>
              <a:rPr lang="en-US" b="1" u="sng" dirty="0" smtClean="0">
                <a:hlinkClick r:id="rId2"/>
              </a:rPr>
              <a:t>http://www.asp.net/</a:t>
            </a:r>
            <a:endParaRPr lang="en-US" b="1" dirty="0" smtClean="0"/>
          </a:p>
          <a:p>
            <a:pPr lvl="0">
              <a:buFont typeface="Wingdings" pitchFamily="2" charset="2"/>
              <a:buChar char="§"/>
            </a:pPr>
            <a:r>
              <a:rPr lang="en-US" b="1" u="sng" dirty="0" smtClean="0">
                <a:hlinkClick r:id="rId3"/>
              </a:rPr>
              <a:t>http://msdn.microsoft.com/</a:t>
            </a:r>
            <a:endParaRPr lang="en-US" b="1" dirty="0" smtClean="0"/>
          </a:p>
          <a:p>
            <a:pPr lvl="0">
              <a:buFont typeface="Wingdings" pitchFamily="2" charset="2"/>
              <a:buChar char="§"/>
            </a:pPr>
            <a:r>
              <a:rPr lang="en-US" b="1" u="sng" dirty="0" smtClean="0">
                <a:hlinkClick r:id="rId4"/>
              </a:rPr>
              <a:t>http://www.w3schools.com/</a:t>
            </a:r>
            <a:endParaRPr lang="en-US" b="1" dirty="0" smtClean="0"/>
          </a:p>
          <a:p>
            <a:pPr lvl="0">
              <a:buFont typeface="Wingdings" pitchFamily="2" charset="2"/>
              <a:buChar char="§"/>
            </a:pPr>
            <a:r>
              <a:rPr lang="en-US" b="1" u="sng" dirty="0" smtClean="0">
                <a:hlinkClick r:id="rId5"/>
              </a:rPr>
              <a:t>http://www.wikipedia.com/</a:t>
            </a:r>
            <a:endParaRPr lang="en-US" b="1" dirty="0" smtClean="0"/>
          </a:p>
          <a:p>
            <a:pPr lvl="0">
              <a:buFont typeface="Wingdings" pitchFamily="2" charset="2"/>
              <a:buChar char="§"/>
            </a:pPr>
            <a:r>
              <a:rPr lang="en-US" b="1" u="sng" dirty="0" smtClean="0">
                <a:hlinkClick r:id="rId6"/>
              </a:rPr>
              <a:t>http://www.google.com/</a:t>
            </a:r>
            <a:endParaRPr lang="en-US" b="1" dirty="0" smtClean="0"/>
          </a:p>
          <a:p>
            <a:pPr lvl="0">
              <a:buFont typeface="Wingdings" pitchFamily="2" charset="2"/>
              <a:buChar char="§"/>
            </a:pPr>
            <a:r>
              <a:rPr lang="en-US" b="1" u="sng" dirty="0" smtClean="0">
                <a:hlinkClick r:id="rId7"/>
              </a:rPr>
              <a:t>http://www.stackoverflow.com/</a:t>
            </a:r>
            <a:endParaRPr lang="en-US" b="1" dirty="0" smtClean="0"/>
          </a:p>
          <a:p>
            <a:pPr>
              <a:buNone/>
            </a:pPr>
            <a:r>
              <a:rPr lang="en-US" dirty="0" smtClean="0"/>
              <a:t> </a:t>
            </a:r>
            <a:endParaRPr lang="en-US" b="1" dirty="0" smtClean="0"/>
          </a:p>
          <a:p>
            <a:pPr>
              <a:buNone/>
            </a:pPr>
            <a:endParaRPr lang="en-US"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705600"/>
          </a:xfrm>
        </p:spPr>
        <p:txBody>
          <a:bodyPr>
            <a:normAutofit/>
          </a:bodyPr>
          <a:lstStyle/>
          <a:p>
            <a:pPr algn="ctr"/>
            <a:r>
              <a:rPr lang="en-US" sz="6000" dirty="0" smtClean="0">
                <a:solidFill>
                  <a:schemeClr val="tx1"/>
                </a:solidFill>
                <a:latin typeface="Copperplate Gothic Bold" pitchFamily="34" charset="0"/>
              </a:rPr>
              <a:t>THANK YOU</a:t>
            </a:r>
            <a:endParaRPr lang="en-US" sz="6000" dirty="0">
              <a:solidFill>
                <a:schemeClr val="tx1"/>
              </a:solidFill>
              <a:latin typeface="Copperplate Gothic Bold"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b="1" dirty="0" smtClean="0">
                <a:solidFill>
                  <a:schemeClr val="tx1"/>
                </a:solidFill>
                <a:latin typeface="Copperplate Gothic Bold" pitchFamily="34" charset="0"/>
              </a:rPr>
              <a:t>Data Dictionary</a:t>
            </a:r>
            <a:endParaRPr lang="en-US" sz="3600" dirty="0"/>
          </a:p>
        </p:txBody>
      </p:sp>
      <p:sp>
        <p:nvSpPr>
          <p:cNvPr id="3" name="Content Placeholder 2"/>
          <p:cNvSpPr>
            <a:spLocks noGrp="1"/>
          </p:cNvSpPr>
          <p:nvPr>
            <p:ph idx="1"/>
          </p:nvPr>
        </p:nvSpPr>
        <p:spPr>
          <a:xfrm>
            <a:off x="1435608" y="914400"/>
            <a:ext cx="7498080" cy="5334000"/>
          </a:xfrm>
        </p:spPr>
        <p:txBody>
          <a:bodyPr>
            <a:normAutofit/>
          </a:bodyPr>
          <a:lstStyle/>
          <a:p>
            <a:pPr algn="ctr">
              <a:buNone/>
            </a:pPr>
            <a:endParaRPr lang="en-US" sz="2800" b="1" dirty="0" smtClean="0">
              <a:latin typeface="Copperplate Gothic Bold" pitchFamily="34" charset="0"/>
            </a:endParaRPr>
          </a:p>
          <a:p>
            <a:pPr algn="ctr">
              <a:buNone/>
            </a:pPr>
            <a:endParaRPr lang="en-US" sz="2800" b="1" dirty="0" smtClean="0">
              <a:latin typeface="Copperplate Gothic Bold" pitchFamily="34" charset="0"/>
            </a:endParaRPr>
          </a:p>
          <a:p>
            <a:pPr algn="ctr">
              <a:buNone/>
            </a:pPr>
            <a:endParaRPr lang="en-US" sz="2800" b="1" dirty="0" smtClean="0">
              <a:latin typeface="Copperplate Gothic Bold" pitchFamily="34" charset="0"/>
            </a:endParaRPr>
          </a:p>
          <a:p>
            <a:pPr algn="ctr">
              <a:buNone/>
            </a:pPr>
            <a:endParaRPr lang="en-US" sz="2800" dirty="0"/>
          </a:p>
        </p:txBody>
      </p:sp>
      <p:pic>
        <p:nvPicPr>
          <p:cNvPr id="8194" name="Picture 2" descr="C:\Users\BHAGYESH\Desktop\snips\login_table.JPG"/>
          <p:cNvPicPr>
            <a:picLocks noChangeAspect="1" noChangeArrowheads="1"/>
          </p:cNvPicPr>
          <p:nvPr/>
        </p:nvPicPr>
        <p:blipFill>
          <a:blip r:embed="rId2"/>
          <a:srcRect/>
          <a:stretch>
            <a:fillRect/>
          </a:stretch>
        </p:blipFill>
        <p:spPr bwMode="auto">
          <a:xfrm>
            <a:off x="1143000" y="838200"/>
            <a:ext cx="8000999" cy="5867400"/>
          </a:xfrm>
          <a:prstGeom prst="rect">
            <a:avLst/>
          </a:prstGeom>
          <a:noFill/>
        </p:spPr>
      </p:pic>
      <p:sp>
        <p:nvSpPr>
          <p:cNvPr id="5" name="Right Arrow 4">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lstStyle/>
          <a:p>
            <a:pPr algn="ctr"/>
            <a:r>
              <a:rPr lang="en-US" sz="4000" dirty="0" smtClean="0">
                <a:solidFill>
                  <a:schemeClr val="tx1"/>
                </a:solidFill>
              </a:rPr>
              <a:t>Cont…..</a:t>
            </a:r>
            <a:endParaRPr lang="en-US" sz="4000" dirty="0"/>
          </a:p>
        </p:txBody>
      </p:sp>
      <p:pic>
        <p:nvPicPr>
          <p:cNvPr id="9218" name="Picture 2" descr="C:\Users\BHAGYESH\Desktop\snips\suggestion.JPG"/>
          <p:cNvPicPr>
            <a:picLocks noGrp="1" noChangeAspect="1" noChangeArrowheads="1"/>
          </p:cNvPicPr>
          <p:nvPr>
            <p:ph idx="1"/>
          </p:nvPr>
        </p:nvPicPr>
        <p:blipFill>
          <a:blip r:embed="rId2"/>
          <a:srcRect/>
          <a:stretch>
            <a:fillRect/>
          </a:stretch>
        </p:blipFill>
        <p:spPr bwMode="auto">
          <a:xfrm>
            <a:off x="1066800" y="685800"/>
            <a:ext cx="8077200" cy="6172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BHAGYESH\Desktop\snips\reg.detail.JPG"/>
          <p:cNvPicPr>
            <a:picLocks noGrp="1" noChangeAspect="1" noChangeArrowheads="1"/>
          </p:cNvPicPr>
          <p:nvPr>
            <p:ph idx="1"/>
          </p:nvPr>
        </p:nvPicPr>
        <p:blipFill>
          <a:blip r:embed="rId2"/>
          <a:srcRect/>
          <a:stretch>
            <a:fillRect/>
          </a:stretch>
        </p:blipFill>
        <p:spPr bwMode="auto">
          <a:xfrm>
            <a:off x="990600" y="0"/>
            <a:ext cx="8153400" cy="68580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4000" dirty="0" smtClean="0">
                <a:solidFill>
                  <a:schemeClr val="tx1"/>
                </a:solidFill>
              </a:rPr>
              <a:t>Cont…..</a:t>
            </a:r>
            <a:endParaRPr lang="en-US" sz="4000" dirty="0"/>
          </a:p>
        </p:txBody>
      </p:sp>
      <p:pic>
        <p:nvPicPr>
          <p:cNvPr id="11266" name="Picture 2" descr="C:\Users\BHAGYESH\Desktop\snips\client.detail.JPG"/>
          <p:cNvPicPr>
            <a:picLocks noGrp="1" noChangeAspect="1" noChangeArrowheads="1"/>
          </p:cNvPicPr>
          <p:nvPr>
            <p:ph idx="1"/>
          </p:nvPr>
        </p:nvPicPr>
        <p:blipFill>
          <a:blip r:embed="rId2"/>
          <a:srcRect/>
          <a:stretch>
            <a:fillRect/>
          </a:stretch>
        </p:blipFill>
        <p:spPr bwMode="auto">
          <a:xfrm>
            <a:off x="990601" y="762000"/>
            <a:ext cx="8153400" cy="58674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About the System</a:t>
            </a:r>
            <a:endParaRPr lang="en-US" sz="3600" dirty="0">
              <a:solidFill>
                <a:schemeClr val="tx1"/>
              </a:solidFill>
              <a:latin typeface="Copperplate Gothic Bold" pitchFamily="34" charset="0"/>
            </a:endParaRPr>
          </a:p>
        </p:txBody>
      </p:sp>
      <p:sp>
        <p:nvSpPr>
          <p:cNvPr id="5" name="Content Placeholder 4"/>
          <p:cNvSpPr>
            <a:spLocks noGrp="1"/>
          </p:cNvSpPr>
          <p:nvPr>
            <p:ph idx="1"/>
          </p:nvPr>
        </p:nvSpPr>
        <p:spPr>
          <a:xfrm>
            <a:off x="1435608" y="914400"/>
            <a:ext cx="7498080" cy="5943600"/>
          </a:xfrm>
        </p:spPr>
        <p:txBody>
          <a:bodyPr>
            <a:normAutofit fontScale="55000" lnSpcReduction="20000"/>
          </a:bodyPr>
          <a:lstStyle/>
          <a:p>
            <a:pPr>
              <a:buNone/>
            </a:pPr>
            <a:r>
              <a:rPr lang="en-US" dirty="0" smtClean="0"/>
              <a:t>       It is well known fact that software companies undertake huge projects more than one at a time. Hence there is a profound need for the organizations to manage all the projects efficiently and ensure that projects cycle goes on smoothly and they are completed on time.</a:t>
            </a:r>
          </a:p>
          <a:p>
            <a:pPr>
              <a:buNone/>
            </a:pPr>
            <a:r>
              <a:rPr lang="en-US" b="1" dirty="0" smtClean="0"/>
              <a:t> 	  E Web-Creators</a:t>
            </a:r>
            <a:r>
              <a:rPr lang="en-US" dirty="0" smtClean="0"/>
              <a:t> deals with the various levels of project development and will account for time used in phases vise analysis, design, coding, testing and implementation etc.</a:t>
            </a:r>
          </a:p>
          <a:p>
            <a:pPr>
              <a:buNone/>
            </a:pPr>
            <a:r>
              <a:rPr lang="en-US" b="1" dirty="0" smtClean="0"/>
              <a:t> </a:t>
            </a:r>
            <a:endParaRPr lang="en-US" dirty="0" smtClean="0"/>
          </a:p>
          <a:p>
            <a:pPr>
              <a:buNone/>
            </a:pPr>
            <a:r>
              <a:rPr lang="en-US" b="1" u="heavy" dirty="0" smtClean="0"/>
              <a:t>DESCRIPTION:</a:t>
            </a:r>
          </a:p>
          <a:p>
            <a:pPr>
              <a:buNone/>
            </a:pPr>
            <a:endParaRPr lang="en-US" dirty="0" smtClean="0"/>
          </a:p>
          <a:p>
            <a:pPr>
              <a:buNone/>
            </a:pPr>
            <a:r>
              <a:rPr lang="en-US" dirty="0" smtClean="0"/>
              <a:t>             </a:t>
            </a:r>
            <a:r>
              <a:rPr lang="en-US" b="1" dirty="0" smtClean="0"/>
              <a:t>E Web-Creators</a:t>
            </a:r>
            <a:r>
              <a:rPr lang="en-US" dirty="0" smtClean="0"/>
              <a:t> gives the management clear picture of usage of time by projects. By analyzing the results provided by the software they might rectify the defects in utilizing time and take remedial actions.</a:t>
            </a:r>
          </a:p>
          <a:p>
            <a:pPr>
              <a:buNone/>
            </a:pPr>
            <a:r>
              <a:rPr lang="en-US" dirty="0" smtClean="0"/>
              <a:t>             </a:t>
            </a:r>
            <a:r>
              <a:rPr lang="en-US" b="1" dirty="0" smtClean="0"/>
              <a:t>E Web-Creators</a:t>
            </a:r>
            <a:r>
              <a:rPr lang="en-US" dirty="0" smtClean="0"/>
              <a:t> takes Task &amp; Project Status reports as input.              </a:t>
            </a:r>
          </a:p>
          <a:p>
            <a:pPr>
              <a:buNone/>
            </a:pPr>
            <a:r>
              <a:rPr lang="en-US" dirty="0" smtClean="0"/>
              <a:t>             </a:t>
            </a:r>
            <a:r>
              <a:rPr lang="en-US" b="1" dirty="0" smtClean="0"/>
              <a:t>E Web-Creators</a:t>
            </a:r>
            <a:r>
              <a:rPr lang="en-US" dirty="0" smtClean="0"/>
              <a:t> gives the individual report of the project, which contains time used for various tasks. </a:t>
            </a:r>
          </a:p>
          <a:p>
            <a:pPr>
              <a:buNone/>
            </a:pPr>
            <a:r>
              <a:rPr lang="en-US" dirty="0" smtClean="0"/>
              <a:t>    This project deals with </a:t>
            </a:r>
            <a:r>
              <a:rPr lang="en-US" b="1" dirty="0" smtClean="0"/>
              <a:t>six</a:t>
            </a:r>
            <a:r>
              <a:rPr lang="en-US" dirty="0" smtClean="0"/>
              <a:t> modules – </a:t>
            </a:r>
            <a:r>
              <a:rPr lang="en-US" b="1" dirty="0" smtClean="0"/>
              <a:t>Admin, Client, Business Development Officer (BDO), Developer (Employee), Human Resource Manager (HR) and Project Manager (PM).</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lstStyle/>
          <a:p>
            <a:pPr algn="ctr"/>
            <a:r>
              <a:rPr lang="en-US" sz="4000" dirty="0" smtClean="0">
                <a:solidFill>
                  <a:schemeClr val="tx1"/>
                </a:solidFill>
              </a:rPr>
              <a:t>Cont…..</a:t>
            </a:r>
            <a:endParaRPr lang="en-US" sz="4000" dirty="0"/>
          </a:p>
        </p:txBody>
      </p:sp>
      <p:pic>
        <p:nvPicPr>
          <p:cNvPr id="12290" name="Picture 2" descr="C:\Users\BHAGYESH\Desktop\snips\role.JPG"/>
          <p:cNvPicPr>
            <a:picLocks noGrp="1" noChangeAspect="1" noChangeArrowheads="1"/>
          </p:cNvPicPr>
          <p:nvPr>
            <p:ph idx="1"/>
          </p:nvPr>
        </p:nvPicPr>
        <p:blipFill>
          <a:blip r:embed="rId2"/>
          <a:srcRect/>
          <a:stretch>
            <a:fillRect/>
          </a:stretch>
        </p:blipFill>
        <p:spPr bwMode="auto">
          <a:xfrm>
            <a:off x="1066800" y="838200"/>
            <a:ext cx="7772400" cy="5791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C:\Users\BHAGYESH\Desktop\snips\reqproj.JPG"/>
          <p:cNvPicPr>
            <a:picLocks noGrp="1" noChangeAspect="1" noChangeArrowheads="1"/>
          </p:cNvPicPr>
          <p:nvPr>
            <p:ph idx="1"/>
          </p:nvPr>
        </p:nvPicPr>
        <p:blipFill>
          <a:blip r:embed="rId2"/>
          <a:srcRect/>
          <a:stretch>
            <a:fillRect/>
          </a:stretch>
        </p:blipFill>
        <p:spPr bwMode="auto">
          <a:xfrm>
            <a:off x="1066800" y="0"/>
            <a:ext cx="8077200" cy="70866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normAutofit/>
          </a:bodyPr>
          <a:lstStyle/>
          <a:p>
            <a:pPr algn="ctr"/>
            <a:r>
              <a:rPr lang="en-US" sz="4000" dirty="0" smtClean="0">
                <a:solidFill>
                  <a:schemeClr val="tx1"/>
                </a:solidFill>
              </a:rPr>
              <a:t>Cont…..</a:t>
            </a:r>
            <a:endParaRPr lang="en-US" sz="4000" dirty="0"/>
          </a:p>
        </p:txBody>
      </p:sp>
      <p:pic>
        <p:nvPicPr>
          <p:cNvPr id="14338" name="Picture 2" descr="C:\Users\BHAGYESH\Desktop\snips\hr.JPG"/>
          <p:cNvPicPr>
            <a:picLocks noGrp="1" noChangeAspect="1" noChangeArrowheads="1"/>
          </p:cNvPicPr>
          <p:nvPr>
            <p:ph idx="1"/>
          </p:nvPr>
        </p:nvPicPr>
        <p:blipFill>
          <a:blip r:embed="rId2"/>
          <a:srcRect/>
          <a:stretch>
            <a:fillRect/>
          </a:stretch>
        </p:blipFill>
        <p:spPr bwMode="auto">
          <a:xfrm>
            <a:off x="1143000" y="762000"/>
            <a:ext cx="8001000" cy="60960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lstStyle/>
          <a:p>
            <a:pPr algn="ctr"/>
            <a:r>
              <a:rPr lang="en-US" sz="4000" dirty="0" smtClean="0">
                <a:solidFill>
                  <a:schemeClr val="tx1"/>
                </a:solidFill>
              </a:rPr>
              <a:t>Cont…..</a:t>
            </a:r>
            <a:endParaRPr lang="en-US" sz="4000" dirty="0"/>
          </a:p>
        </p:txBody>
      </p:sp>
      <p:pic>
        <p:nvPicPr>
          <p:cNvPr id="15362" name="Picture 2" descr="C:\Users\BHAGYESH\Desktop\snips\pm.JPG"/>
          <p:cNvPicPr>
            <a:picLocks noGrp="1" noChangeAspect="1" noChangeArrowheads="1"/>
          </p:cNvPicPr>
          <p:nvPr>
            <p:ph idx="1"/>
          </p:nvPr>
        </p:nvPicPr>
        <p:blipFill>
          <a:blip r:embed="rId2"/>
          <a:srcRect/>
          <a:stretch>
            <a:fillRect/>
          </a:stretch>
        </p:blipFill>
        <p:spPr bwMode="auto">
          <a:xfrm>
            <a:off x="1066800" y="685800"/>
            <a:ext cx="8077199" cy="6172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4000" dirty="0" smtClean="0">
                <a:solidFill>
                  <a:schemeClr val="tx1"/>
                </a:solidFill>
              </a:rPr>
              <a:t>Cont…..</a:t>
            </a:r>
            <a:endParaRPr lang="en-US" sz="4000" dirty="0"/>
          </a:p>
        </p:txBody>
      </p:sp>
      <p:pic>
        <p:nvPicPr>
          <p:cNvPr id="16386" name="Picture 2" descr="C:\Users\BHAGYESH\Desktop\snips\bdo.JPG"/>
          <p:cNvPicPr>
            <a:picLocks noGrp="1" noChangeAspect="1" noChangeArrowheads="1"/>
          </p:cNvPicPr>
          <p:nvPr>
            <p:ph idx="1"/>
          </p:nvPr>
        </p:nvPicPr>
        <p:blipFill>
          <a:blip r:embed="rId2"/>
          <a:srcRect/>
          <a:stretch>
            <a:fillRect/>
          </a:stretch>
        </p:blipFill>
        <p:spPr bwMode="auto">
          <a:xfrm>
            <a:off x="1066800" y="685800"/>
            <a:ext cx="8077200" cy="6172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BHAGYESH\Desktop\snips\project_approval_pending.JPG"/>
          <p:cNvPicPr>
            <a:picLocks noGrp="1" noChangeAspect="1" noChangeArrowheads="1"/>
          </p:cNvPicPr>
          <p:nvPr>
            <p:ph idx="1"/>
          </p:nvPr>
        </p:nvPicPr>
        <p:blipFill>
          <a:blip r:embed="rId2"/>
          <a:srcRect/>
          <a:stretch>
            <a:fillRect/>
          </a:stretch>
        </p:blipFill>
        <p:spPr bwMode="auto">
          <a:xfrm>
            <a:off x="1143001" y="0"/>
            <a:ext cx="8001000" cy="6858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4000" dirty="0" smtClean="0">
                <a:solidFill>
                  <a:schemeClr val="tx1"/>
                </a:solidFill>
              </a:rPr>
              <a:t>Cont…..</a:t>
            </a:r>
            <a:endParaRPr lang="en-US" sz="4000" dirty="0"/>
          </a:p>
        </p:txBody>
      </p:sp>
      <p:pic>
        <p:nvPicPr>
          <p:cNvPr id="18434" name="Picture 2" descr="C:\Users\BHAGYESH\Desktop\snips\employee.JPG"/>
          <p:cNvPicPr>
            <a:picLocks noGrp="1" noChangeAspect="1" noChangeArrowheads="1"/>
          </p:cNvPicPr>
          <p:nvPr>
            <p:ph idx="1"/>
          </p:nvPr>
        </p:nvPicPr>
        <p:blipFill>
          <a:blip r:embed="rId2"/>
          <a:srcRect/>
          <a:stretch>
            <a:fillRect/>
          </a:stretch>
        </p:blipFill>
        <p:spPr bwMode="auto">
          <a:xfrm>
            <a:off x="1066800" y="685800"/>
            <a:ext cx="8077199" cy="6172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4000" dirty="0" smtClean="0">
                <a:solidFill>
                  <a:schemeClr val="tx1"/>
                </a:solidFill>
              </a:rPr>
              <a:t>Cont…..</a:t>
            </a:r>
            <a:endParaRPr lang="en-US" sz="4000" dirty="0"/>
          </a:p>
        </p:txBody>
      </p:sp>
      <p:pic>
        <p:nvPicPr>
          <p:cNvPr id="19458" name="Picture 2" descr="C:\Users\BHAGYESH\Desktop\snips\prj.detail.JPG"/>
          <p:cNvPicPr>
            <a:picLocks noGrp="1" noChangeAspect="1" noChangeArrowheads="1"/>
          </p:cNvPicPr>
          <p:nvPr>
            <p:ph idx="1"/>
          </p:nvPr>
        </p:nvPicPr>
        <p:blipFill>
          <a:blip r:embed="rId2"/>
          <a:srcRect/>
          <a:stretch>
            <a:fillRect/>
          </a:stretch>
        </p:blipFill>
        <p:spPr bwMode="auto">
          <a:xfrm>
            <a:off x="1066800" y="685800"/>
            <a:ext cx="8077200" cy="6172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4000" dirty="0" smtClean="0">
                <a:solidFill>
                  <a:schemeClr val="tx1"/>
                </a:solidFill>
              </a:rPr>
              <a:t>Cont…..</a:t>
            </a:r>
            <a:endParaRPr lang="en-US" sz="4000" dirty="0"/>
          </a:p>
        </p:txBody>
      </p:sp>
      <p:pic>
        <p:nvPicPr>
          <p:cNvPr id="20482" name="Picture 2" descr="C:\Users\BHAGYESH\Desktop\snips\notifi.JPG"/>
          <p:cNvPicPr>
            <a:picLocks noGrp="1" noChangeAspect="1" noChangeArrowheads="1"/>
          </p:cNvPicPr>
          <p:nvPr>
            <p:ph idx="1"/>
          </p:nvPr>
        </p:nvPicPr>
        <p:blipFill>
          <a:blip r:embed="rId2"/>
          <a:srcRect/>
          <a:stretch>
            <a:fillRect/>
          </a:stretch>
        </p:blipFill>
        <p:spPr bwMode="auto">
          <a:xfrm>
            <a:off x="1219200" y="838200"/>
            <a:ext cx="7924800" cy="60198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BHAGYESH\Desktop\snips\prj.status.JPG"/>
          <p:cNvPicPr>
            <a:picLocks noGrp="1" noChangeAspect="1" noChangeArrowheads="1"/>
          </p:cNvPicPr>
          <p:nvPr>
            <p:ph idx="1"/>
          </p:nvPr>
        </p:nvPicPr>
        <p:blipFill>
          <a:blip r:embed="rId2"/>
          <a:srcRect/>
          <a:stretch>
            <a:fillRect/>
          </a:stretch>
        </p:blipFill>
        <p:spPr bwMode="auto">
          <a:xfrm>
            <a:off x="1066800" y="0"/>
            <a:ext cx="8077200" cy="685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normAutofit/>
          </a:bodyPr>
          <a:lstStyle/>
          <a:p>
            <a:r>
              <a:rPr lang="en-US" sz="2800" b="1" dirty="0" smtClean="0">
                <a:solidFill>
                  <a:schemeClr val="tx1"/>
                </a:solidFill>
                <a:latin typeface="Copperplate Gothic Bold" pitchFamily="34" charset="0"/>
              </a:rPr>
              <a:t>Detailed Description of the System</a:t>
            </a:r>
            <a:endParaRPr lang="en-US" sz="2800" dirty="0"/>
          </a:p>
        </p:txBody>
      </p:sp>
      <p:sp>
        <p:nvSpPr>
          <p:cNvPr id="3" name="Content Placeholder 2"/>
          <p:cNvSpPr>
            <a:spLocks noGrp="1"/>
          </p:cNvSpPr>
          <p:nvPr>
            <p:ph idx="1"/>
          </p:nvPr>
        </p:nvSpPr>
        <p:spPr>
          <a:xfrm>
            <a:off x="1435608" y="838200"/>
            <a:ext cx="7498080" cy="5410200"/>
          </a:xfrm>
        </p:spPr>
        <p:txBody>
          <a:bodyPr>
            <a:normAutofit fontScale="92500"/>
          </a:bodyPr>
          <a:lstStyle/>
          <a:p>
            <a:r>
              <a:rPr lang="en-US" b="1" u="sng" dirty="0" smtClean="0"/>
              <a:t>Existing system:</a:t>
            </a:r>
          </a:p>
          <a:p>
            <a:pPr>
              <a:buNone/>
            </a:pPr>
            <a:endParaRPr lang="en-US" dirty="0" smtClean="0"/>
          </a:p>
          <a:p>
            <a:pPr lvl="0">
              <a:buFont typeface="Wingdings" pitchFamily="2" charset="2"/>
              <a:buChar char="§"/>
            </a:pPr>
            <a:r>
              <a:rPr lang="en-US" sz="2600" dirty="0" smtClean="0"/>
              <a:t>The current System is very tedious and lengthy. </a:t>
            </a:r>
          </a:p>
          <a:p>
            <a:pPr lvl="0">
              <a:buFont typeface="Wingdings" pitchFamily="2" charset="2"/>
              <a:buChar char="§"/>
            </a:pPr>
            <a:r>
              <a:rPr lang="en-US" sz="2600" dirty="0" smtClean="0"/>
              <a:t>The current system is manual system.</a:t>
            </a:r>
          </a:p>
          <a:p>
            <a:pPr lvl="0">
              <a:buFont typeface="Wingdings" pitchFamily="2" charset="2"/>
              <a:buChar char="§"/>
            </a:pPr>
            <a:r>
              <a:rPr lang="en-US" sz="2600" dirty="0" smtClean="0"/>
              <a:t>Most of the clients are concerned with Manual System.</a:t>
            </a:r>
          </a:p>
          <a:p>
            <a:pPr lvl="0">
              <a:buFont typeface="Wingdings" pitchFamily="2" charset="2"/>
              <a:buChar char="§"/>
            </a:pPr>
            <a:r>
              <a:rPr lang="en-US" sz="2600" dirty="0" smtClean="0"/>
              <a:t>The manual system is time consuming.</a:t>
            </a:r>
          </a:p>
          <a:p>
            <a:pPr lvl="0">
              <a:buFont typeface="Wingdings" pitchFamily="2" charset="2"/>
              <a:buChar char="§"/>
            </a:pPr>
            <a:r>
              <a:rPr lang="en-US" sz="2600" dirty="0" smtClean="0"/>
              <a:t>There is lots of limitation in the current manual system.</a:t>
            </a:r>
          </a:p>
          <a:p>
            <a:pPr lvl="0">
              <a:buFont typeface="Wingdings" pitchFamily="2" charset="2"/>
              <a:buChar char="§"/>
            </a:pPr>
            <a:r>
              <a:rPr lang="en-US" sz="2600" dirty="0" smtClean="0"/>
              <a:t>Clients have to wait for the beading of the officials to make their website.</a:t>
            </a:r>
          </a:p>
          <a:p>
            <a:pPr lvl="0">
              <a:buFont typeface="Wingdings" pitchFamily="2" charset="2"/>
              <a:buChar char="§"/>
            </a:pPr>
            <a:r>
              <a:rPr lang="en-US" sz="2600" dirty="0" smtClean="0"/>
              <a:t>It is hard to take the review of the customer.</a:t>
            </a:r>
          </a:p>
          <a:p>
            <a:pPr lvl="0">
              <a:buFont typeface="Wingdings" pitchFamily="2" charset="2"/>
              <a:buChar char="§"/>
            </a:pPr>
            <a:r>
              <a:rPr lang="en-US" sz="2600" dirty="0" smtClean="0"/>
              <a:t>It is hard to view the current status of the project.</a:t>
            </a:r>
          </a:p>
          <a:p>
            <a:pPr>
              <a:buNone/>
            </a:pPr>
            <a:endParaRPr lang="en-US" sz="26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normAutofit/>
          </a:bodyPr>
          <a:lstStyle/>
          <a:p>
            <a:pPr algn="ctr"/>
            <a:r>
              <a:rPr lang="en-US" sz="4000" dirty="0" smtClean="0">
                <a:solidFill>
                  <a:schemeClr val="tx1"/>
                </a:solidFill>
              </a:rPr>
              <a:t>Cont…..</a:t>
            </a:r>
            <a:endParaRPr lang="en-US" sz="4000" dirty="0"/>
          </a:p>
        </p:txBody>
      </p:sp>
      <p:pic>
        <p:nvPicPr>
          <p:cNvPr id="22530" name="Picture 2" descr="C:\Users\BHAGYESH\Desktop\snips\skill.JPG"/>
          <p:cNvPicPr>
            <a:picLocks noGrp="1" noChangeAspect="1" noChangeArrowheads="1"/>
          </p:cNvPicPr>
          <p:nvPr>
            <p:ph idx="1"/>
          </p:nvPr>
        </p:nvPicPr>
        <p:blipFill>
          <a:blip r:embed="rId2"/>
          <a:srcRect/>
          <a:stretch>
            <a:fillRect/>
          </a:stretch>
        </p:blipFill>
        <p:spPr bwMode="auto">
          <a:xfrm>
            <a:off x="1066800" y="685800"/>
            <a:ext cx="8077201" cy="6172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normAutofit/>
          </a:bodyPr>
          <a:lstStyle/>
          <a:p>
            <a:pPr algn="ctr"/>
            <a:r>
              <a:rPr lang="en-US" sz="4000" dirty="0" smtClean="0">
                <a:solidFill>
                  <a:schemeClr val="tx1"/>
                </a:solidFill>
              </a:rPr>
              <a:t>Cont…..</a:t>
            </a:r>
            <a:endParaRPr lang="en-US" sz="4000" dirty="0"/>
          </a:p>
        </p:txBody>
      </p:sp>
      <p:pic>
        <p:nvPicPr>
          <p:cNvPr id="23554" name="Picture 2" descr="C:\Users\BHAGYESH\Desktop\snips\task.assign.JPG"/>
          <p:cNvPicPr>
            <a:picLocks noGrp="1" noChangeAspect="1" noChangeArrowheads="1"/>
          </p:cNvPicPr>
          <p:nvPr>
            <p:ph idx="1"/>
          </p:nvPr>
        </p:nvPicPr>
        <p:blipFill>
          <a:blip r:embed="rId2"/>
          <a:srcRect/>
          <a:stretch>
            <a:fillRect/>
          </a:stretch>
        </p:blipFill>
        <p:spPr bwMode="auto">
          <a:xfrm>
            <a:off x="1143000" y="762000"/>
            <a:ext cx="8001000" cy="60960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4000" dirty="0" smtClean="0">
                <a:solidFill>
                  <a:schemeClr val="tx1"/>
                </a:solidFill>
              </a:rPr>
              <a:t>Cont…..</a:t>
            </a:r>
            <a:endParaRPr lang="en-US" sz="4000" dirty="0"/>
          </a:p>
        </p:txBody>
      </p:sp>
      <p:pic>
        <p:nvPicPr>
          <p:cNvPr id="24578" name="Picture 2" descr="C:\Users\BHAGYESH\Desktop\snips\task.statsyu.JPG"/>
          <p:cNvPicPr>
            <a:picLocks noGrp="1" noChangeAspect="1" noChangeArrowheads="1"/>
          </p:cNvPicPr>
          <p:nvPr>
            <p:ph idx="1"/>
          </p:nvPr>
        </p:nvPicPr>
        <p:blipFill>
          <a:blip r:embed="rId2"/>
          <a:srcRect/>
          <a:stretch>
            <a:fillRect/>
          </a:stretch>
        </p:blipFill>
        <p:spPr bwMode="auto">
          <a:xfrm>
            <a:off x="1066800" y="609600"/>
            <a:ext cx="8077200" cy="62484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fontScale="90000"/>
          </a:bodyPr>
          <a:lstStyle/>
          <a:p>
            <a:pPr algn="ctr"/>
            <a:r>
              <a:rPr lang="en-US" dirty="0" smtClean="0">
                <a:solidFill>
                  <a:schemeClr val="tx1"/>
                </a:solidFill>
                <a:latin typeface="Copperplate Gothic Bold" pitchFamily="34" charset="0"/>
              </a:rPr>
              <a:t>   </a:t>
            </a:r>
            <a:br>
              <a:rPr lang="en-US" dirty="0" smtClean="0">
                <a:solidFill>
                  <a:schemeClr val="tx1"/>
                </a:solidFill>
                <a:latin typeface="Copperplate Gothic Bold" pitchFamily="34" charset="0"/>
              </a:rPr>
            </a:br>
            <a:r>
              <a:rPr lang="en-US" sz="4800" dirty="0" smtClean="0">
                <a:solidFill>
                  <a:schemeClr val="tx1"/>
                </a:solidFill>
                <a:latin typeface="Copperplate Gothic Bold" pitchFamily="34" charset="0"/>
              </a:rPr>
              <a:t>SCREEN    LAYOUTS</a:t>
            </a:r>
            <a:br>
              <a:rPr lang="en-US" sz="4800" dirty="0" smtClean="0">
                <a:solidFill>
                  <a:schemeClr val="tx1"/>
                </a:solidFill>
                <a:latin typeface="Copperplate Gothic Bold" pitchFamily="34" charset="0"/>
              </a:rPr>
            </a:br>
            <a:endParaRPr lang="en-US" sz="4800" dirty="0">
              <a:solidFill>
                <a:schemeClr val="tx1"/>
              </a:solidFill>
              <a:latin typeface="Copperplate Gothic Bold" pitchFamily="34" charset="0"/>
            </a:endParaRPr>
          </a:p>
        </p:txBody>
      </p:sp>
      <p:sp>
        <p:nvSpPr>
          <p:cNvPr id="3" name="Content Placeholder 2"/>
          <p:cNvSpPr>
            <a:spLocks noGrp="1"/>
          </p:cNvSpPr>
          <p:nvPr>
            <p:ph idx="1"/>
          </p:nvPr>
        </p:nvSpPr>
        <p:spPr>
          <a:xfrm>
            <a:off x="1435608" y="914400"/>
            <a:ext cx="7498080" cy="5334000"/>
          </a:xfrm>
        </p:spPr>
        <p:txBody>
          <a:bodyPr/>
          <a:lstStyle/>
          <a:p>
            <a:r>
              <a:rPr lang="en-US" dirty="0" smtClean="0">
                <a:hlinkClick r:id="rId2" action="ppaction://hlinksldjump"/>
              </a:rPr>
              <a:t>Visitor</a:t>
            </a:r>
            <a:endParaRPr lang="en-US" dirty="0" smtClean="0"/>
          </a:p>
          <a:p>
            <a:r>
              <a:rPr lang="en-US" dirty="0" smtClean="0">
                <a:hlinkClick r:id="rId3" action="ppaction://hlinksldjump"/>
              </a:rPr>
              <a:t>Admin</a:t>
            </a:r>
            <a:endParaRPr lang="en-US" dirty="0" smtClean="0"/>
          </a:p>
          <a:p>
            <a:r>
              <a:rPr lang="en-US" dirty="0" smtClean="0">
                <a:hlinkClick r:id="rId4" action="ppaction://hlinksldjump"/>
              </a:rPr>
              <a:t>Client</a:t>
            </a:r>
            <a:endParaRPr lang="en-US" dirty="0" smtClean="0"/>
          </a:p>
          <a:p>
            <a:r>
              <a:rPr lang="en-US" dirty="0" smtClean="0">
                <a:hlinkClick r:id="rId5" action="ppaction://hlinksldjump"/>
              </a:rPr>
              <a:t>Human Resource Manager</a:t>
            </a:r>
            <a:endParaRPr lang="en-US" dirty="0" smtClean="0"/>
          </a:p>
          <a:p>
            <a:r>
              <a:rPr lang="en-US" dirty="0" smtClean="0">
                <a:hlinkClick r:id="rId6" action="ppaction://hlinksldjump"/>
              </a:rPr>
              <a:t>Project Manager</a:t>
            </a:r>
            <a:endParaRPr lang="en-US" dirty="0" smtClean="0"/>
          </a:p>
          <a:p>
            <a:r>
              <a:rPr lang="en-US" dirty="0" smtClean="0">
                <a:hlinkClick r:id="rId7" action="ppaction://hlinksldjump"/>
              </a:rPr>
              <a:t>Business Development Officer</a:t>
            </a:r>
            <a:endParaRPr lang="en-US" dirty="0" smtClean="0"/>
          </a:p>
          <a:p>
            <a:r>
              <a:rPr lang="en-US" dirty="0" smtClean="0">
                <a:hlinkClick r:id="rId8" action="ppaction://hlinksldjump"/>
              </a:rPr>
              <a:t>HR-Employee(Developer</a:t>
            </a:r>
            <a:r>
              <a:rPr lang="en-US" dirty="0" smtClean="0">
                <a:hlinkClick r:id="rId8" action="ppaction://hlinksldjump"/>
              </a:rPr>
              <a:t>)</a:t>
            </a:r>
            <a:endParaRPr lang="en-US" dirty="0" smtClean="0"/>
          </a:p>
          <a:p>
            <a:r>
              <a:rPr lang="en-US" dirty="0" smtClean="0">
                <a:hlinkClick r:id="rId9" action="ppaction://hlinksldjump"/>
              </a:rPr>
              <a:t>Reports</a:t>
            </a:r>
            <a:endParaRPr lang="en-US" dirty="0"/>
          </a:p>
        </p:txBody>
      </p:sp>
      <p:sp>
        <p:nvSpPr>
          <p:cNvPr id="4" name="Right Arrow 3">
            <a:hlinkClick r:id="rId10"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HOME PAGE</a:t>
            </a:r>
            <a:endParaRPr lang="en-US" sz="3600" dirty="0">
              <a:solidFill>
                <a:schemeClr val="tx1"/>
              </a:solidFill>
              <a:latin typeface="Copperplate Gothic Bold" pitchFamily="34" charset="0"/>
            </a:endParaRPr>
          </a:p>
        </p:txBody>
      </p:sp>
      <p:pic>
        <p:nvPicPr>
          <p:cNvPr id="5" name="Content Placeholder 4"/>
          <p:cNvPicPr>
            <a:picLocks noGrp="1"/>
          </p:cNvPicPr>
          <p:nvPr>
            <p:ph idx="1"/>
          </p:nvPr>
        </p:nvPicPr>
        <p:blipFill>
          <a:blip r:embed="rId2" cstate="print"/>
          <a:srcRect/>
          <a:stretch>
            <a:fillRect/>
          </a:stretch>
        </p:blipFill>
        <p:spPr bwMode="auto">
          <a:xfrm>
            <a:off x="1219200" y="609600"/>
            <a:ext cx="7696200" cy="4953000"/>
          </a:xfrm>
          <a:prstGeom prst="rect">
            <a:avLst/>
          </a:prstGeom>
          <a:noFill/>
          <a:ln w="9525">
            <a:noFill/>
            <a:miter lim="800000"/>
            <a:headEnd/>
            <a:tailEnd/>
          </a:ln>
        </p:spPr>
      </p:pic>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This page is website’s Home Page. In this page number of users are counted.</a:t>
            </a:r>
          </a:p>
          <a:p>
            <a:r>
              <a:rPr lang="en-US" dirty="0" smtClean="0"/>
              <a:t>Whenever this website will be open this page will be displayed first. </a:t>
            </a:r>
            <a:endParaRPr lang="en-US" dirty="0"/>
          </a:p>
        </p:txBody>
      </p:sp>
      <p:sp>
        <p:nvSpPr>
          <p:cNvPr id="7" name="Right Arrow 6">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Contact US </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Contact Us then this page will be displayed. </a:t>
            </a:r>
          </a:p>
          <a:p>
            <a:r>
              <a:rPr lang="en-US" dirty="0" smtClean="0"/>
              <a:t>If visitor want to contact us then he/she will be able to view our contact detail.</a:t>
            </a:r>
            <a:endParaRPr lang="en-US" dirty="0"/>
          </a:p>
        </p:txBody>
      </p:sp>
      <p:pic>
        <p:nvPicPr>
          <p:cNvPr id="7" name="Content Placeholder 6"/>
          <p:cNvPicPr>
            <a:picLocks noGrp="1"/>
          </p:cNvPicPr>
          <p:nvPr>
            <p:ph idx="1"/>
          </p:nvPr>
        </p:nvPicPr>
        <p:blipFill>
          <a:blip r:embed="rId2" cstate="print"/>
          <a:srcRect/>
          <a:stretch>
            <a:fillRect/>
          </a:stretch>
        </p:blipFill>
        <p:spPr bwMode="auto">
          <a:xfrm>
            <a:off x="1143000" y="609600"/>
            <a:ext cx="7848600" cy="5105400"/>
          </a:xfrm>
          <a:prstGeom prst="rect">
            <a:avLst/>
          </a:prstGeom>
          <a:noFill/>
          <a:ln w="9525">
            <a:noFill/>
            <a:miter lim="800000"/>
            <a:headEnd/>
            <a:tailEnd/>
          </a:ln>
        </p:spPr>
      </p:pic>
      <p:sp>
        <p:nvSpPr>
          <p:cNvPr id="5" name="Right Arrow 4">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Terms of USE</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Terms of Use then this page will be displayed. </a:t>
            </a:r>
          </a:p>
          <a:p>
            <a:r>
              <a:rPr lang="en-US" dirty="0" smtClean="0"/>
              <a:t>User have to follow all this terms and conditions.</a:t>
            </a:r>
          </a:p>
        </p:txBody>
      </p:sp>
      <p:pic>
        <p:nvPicPr>
          <p:cNvPr id="6" name="Content Placeholder 5"/>
          <p:cNvPicPr>
            <a:picLocks noGrp="1"/>
          </p:cNvPicPr>
          <p:nvPr>
            <p:ph idx="1"/>
          </p:nvPr>
        </p:nvPicPr>
        <p:blipFill>
          <a:blip r:embed="rId2" cstate="print"/>
          <a:srcRect/>
          <a:stretch>
            <a:fillRect/>
          </a:stretch>
        </p:blipFill>
        <p:spPr bwMode="auto">
          <a:xfrm>
            <a:off x="1143000" y="685800"/>
            <a:ext cx="7772400" cy="5029200"/>
          </a:xfrm>
          <a:prstGeom prst="rect">
            <a:avLst/>
          </a:prstGeom>
          <a:noFill/>
          <a:ln w="9525">
            <a:noFill/>
            <a:miter lim="800000"/>
            <a:headEnd/>
            <a:tailEnd/>
          </a:ln>
        </p:spPr>
      </p:pic>
      <p:sp>
        <p:nvSpPr>
          <p:cNvPr id="7" name="Right Arrow 6">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Privacy Policy</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Privacy Policy then this page will be displayed. </a:t>
            </a:r>
          </a:p>
          <a:p>
            <a:r>
              <a:rPr lang="en-US" dirty="0" smtClean="0"/>
              <a:t>Privacy of the user will be maintain in our system.</a:t>
            </a:r>
          </a:p>
        </p:txBody>
      </p:sp>
      <p:pic>
        <p:nvPicPr>
          <p:cNvPr id="7" name="Content Placeholder 6"/>
          <p:cNvPicPr>
            <a:picLocks noGrp="1"/>
          </p:cNvPicPr>
          <p:nvPr>
            <p:ph idx="1"/>
          </p:nvPr>
        </p:nvPicPr>
        <p:blipFill>
          <a:blip r:embed="rId2" cstate="print"/>
          <a:srcRect/>
          <a:stretch>
            <a:fillRect/>
          </a:stretch>
        </p:blipFill>
        <p:spPr bwMode="auto">
          <a:xfrm>
            <a:off x="1143000" y="609600"/>
            <a:ext cx="7772400" cy="5105400"/>
          </a:xfrm>
          <a:prstGeom prst="rect">
            <a:avLst/>
          </a:prstGeom>
          <a:noFill/>
          <a:ln w="9525">
            <a:noFill/>
            <a:miter lim="800000"/>
            <a:headEnd/>
            <a:tailEnd/>
          </a:ln>
        </p:spPr>
      </p:pic>
      <p:sp>
        <p:nvSpPr>
          <p:cNvPr id="6" name="Right Arrow 5">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Solutions</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Solutions then this page will be displayed. </a:t>
            </a:r>
          </a:p>
          <a:p>
            <a:r>
              <a:rPr lang="en-US" dirty="0" smtClean="0"/>
              <a:t>This page contain information about solutions of development of web Portal.</a:t>
            </a:r>
          </a:p>
        </p:txBody>
      </p:sp>
      <p:pic>
        <p:nvPicPr>
          <p:cNvPr id="6" name="Content Placeholder 5"/>
          <p:cNvPicPr>
            <a:picLocks noGrp="1"/>
          </p:cNvPicPr>
          <p:nvPr>
            <p:ph idx="1"/>
          </p:nvPr>
        </p:nvPicPr>
        <p:blipFill>
          <a:blip r:embed="rId2" cstate="print"/>
          <a:srcRect/>
          <a:stretch>
            <a:fillRect/>
          </a:stretch>
        </p:blipFill>
        <p:spPr bwMode="auto">
          <a:xfrm>
            <a:off x="1143001" y="609600"/>
            <a:ext cx="7848600" cy="5257800"/>
          </a:xfrm>
          <a:prstGeom prst="rect">
            <a:avLst/>
          </a:prstGeom>
          <a:noFill/>
          <a:ln w="9525">
            <a:noFill/>
            <a:miter lim="800000"/>
            <a:headEnd/>
            <a:tailEnd/>
          </a:ln>
        </p:spPr>
      </p:pic>
      <p:sp>
        <p:nvSpPr>
          <p:cNvPr id="7" name="Right Arrow 6">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Web Designing</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Web Designing then this page will be displayed. </a:t>
            </a:r>
          </a:p>
          <a:p>
            <a:r>
              <a:rPr lang="en-US" dirty="0" smtClean="0"/>
              <a:t>This page contain information about web designing.</a:t>
            </a:r>
          </a:p>
        </p:txBody>
      </p:sp>
      <p:pic>
        <p:nvPicPr>
          <p:cNvPr id="7" name="Content Placeholder 6"/>
          <p:cNvPicPr>
            <a:picLocks noGrp="1"/>
          </p:cNvPicPr>
          <p:nvPr>
            <p:ph idx="1"/>
          </p:nvPr>
        </p:nvPicPr>
        <p:blipFill>
          <a:blip r:embed="rId2" cstate="print"/>
          <a:srcRect/>
          <a:stretch>
            <a:fillRect/>
          </a:stretch>
        </p:blipFill>
        <p:spPr bwMode="auto">
          <a:xfrm>
            <a:off x="1066800" y="685800"/>
            <a:ext cx="7924800" cy="5029200"/>
          </a:xfrm>
          <a:prstGeom prst="rect">
            <a:avLst/>
          </a:prstGeom>
          <a:noFill/>
          <a:ln w="9525">
            <a:noFill/>
            <a:miter lim="800000"/>
            <a:headEnd/>
            <a:tailEnd/>
          </a:ln>
        </p:spPr>
      </p:pic>
      <p:sp>
        <p:nvSpPr>
          <p:cNvPr id="6" name="Right Arrow 5">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0"/>
            <a:ext cx="7498080" cy="6553200"/>
          </a:xfrm>
        </p:spPr>
        <p:txBody>
          <a:bodyPr>
            <a:normAutofit fontScale="32500" lnSpcReduction="20000"/>
          </a:bodyPr>
          <a:lstStyle/>
          <a:p>
            <a:r>
              <a:rPr lang="en-US" sz="7400" b="1" u="sng" dirty="0" smtClean="0"/>
              <a:t>Proposed system:</a:t>
            </a:r>
          </a:p>
          <a:p>
            <a:pPr>
              <a:buNone/>
            </a:pPr>
            <a:endParaRPr lang="en-US" b="1" dirty="0" smtClean="0"/>
          </a:p>
          <a:p>
            <a:pPr lvl="0">
              <a:buFont typeface="Wingdings" pitchFamily="2" charset="2"/>
              <a:buChar char="§"/>
            </a:pPr>
            <a:r>
              <a:rPr lang="en-US" sz="6200" dirty="0" smtClean="0"/>
              <a:t>Earlier all website created &amp; managed manually, but today it is very difficult task to manage client manually and keep record of them. So, our project provides the facility to manage clients and their details automatically by computer.</a:t>
            </a:r>
          </a:p>
          <a:p>
            <a:pPr lvl="0">
              <a:buFont typeface="Wingdings" pitchFamily="2" charset="2"/>
              <a:buChar char="§"/>
            </a:pPr>
            <a:r>
              <a:rPr lang="en-US" sz="6200" dirty="0" smtClean="0"/>
              <a:t>when customer have any problem related to changes of  requirements  then our site provides appropriate response to the client to change his requirements, and stored his changes in a database with his details. </a:t>
            </a:r>
          </a:p>
          <a:p>
            <a:pPr lvl="0">
              <a:buFont typeface="Wingdings" pitchFamily="2" charset="2"/>
              <a:buChar char="§"/>
            </a:pPr>
            <a:r>
              <a:rPr lang="en-US" sz="6200" dirty="0" smtClean="0"/>
              <a:t>To provide useful and an efficient online requirement for the project.</a:t>
            </a:r>
          </a:p>
          <a:p>
            <a:pPr lvl="0">
              <a:buFont typeface="Wingdings" pitchFamily="2" charset="2"/>
              <a:buChar char="§"/>
            </a:pPr>
            <a:r>
              <a:rPr lang="en-US" sz="6200" dirty="0" smtClean="0"/>
              <a:t>The need to develop a new system is just to provide better facilities to the H.R. (Administrator).</a:t>
            </a:r>
          </a:p>
          <a:p>
            <a:pPr lvl="0">
              <a:buFont typeface="Wingdings" pitchFamily="2" charset="2"/>
              <a:buChar char="§"/>
            </a:pPr>
            <a:r>
              <a:rPr lang="en-US" sz="6200" dirty="0" smtClean="0"/>
              <a:t>Even to minimize the workload of the Administration.</a:t>
            </a:r>
          </a:p>
          <a:p>
            <a:pPr lvl="0">
              <a:buFont typeface="Wingdings" pitchFamily="2" charset="2"/>
              <a:buChar char="§"/>
            </a:pPr>
            <a:r>
              <a:rPr lang="en-US" sz="6200" dirty="0" smtClean="0"/>
              <a:t>To provide faster response to the Client who want to create a website. </a:t>
            </a:r>
          </a:p>
          <a:p>
            <a:pPr lvl="0">
              <a:buFont typeface="Wingdings" pitchFamily="2" charset="2"/>
              <a:buChar char="§"/>
            </a:pPr>
            <a:r>
              <a:rPr lang="en-US" sz="6200" dirty="0" smtClean="0"/>
              <a:t>Quick generations of the reports.</a:t>
            </a:r>
          </a:p>
          <a:p>
            <a:pPr lvl="0">
              <a:buFont typeface="Wingdings" pitchFamily="2" charset="2"/>
              <a:buChar char="§"/>
            </a:pPr>
            <a:r>
              <a:rPr lang="en-US" sz="6200" dirty="0" smtClean="0"/>
              <a:t>Visitor will get approval through Email or message.</a:t>
            </a:r>
          </a:p>
          <a:p>
            <a:pPr lvl="0">
              <a:buFont typeface="Wingdings" pitchFamily="2" charset="2"/>
              <a:buChar char="§"/>
            </a:pPr>
            <a:r>
              <a:rPr lang="en-US" sz="6200" dirty="0" smtClean="0"/>
              <a:t>Provide faster services to client for his changing requirements. </a:t>
            </a:r>
          </a:p>
          <a:p>
            <a:pPr lvl="0">
              <a:buFont typeface="Wingdings" pitchFamily="2" charset="2"/>
              <a:buChar char="§"/>
            </a:pPr>
            <a:r>
              <a:rPr lang="en-US" sz="6200" dirty="0" smtClean="0"/>
              <a:t>To check project work status day by day.</a:t>
            </a:r>
          </a:p>
          <a:p>
            <a:pPr lvl="0">
              <a:buFont typeface="Wingdings" pitchFamily="2" charset="2"/>
              <a:buChar char="§"/>
            </a:pPr>
            <a:r>
              <a:rPr lang="en-US" sz="6200" dirty="0" smtClean="0"/>
              <a:t>It provides Login Functionality, Change Password Functionality, and Forgot Password Functionality. </a:t>
            </a:r>
          </a:p>
          <a:p>
            <a:pPr>
              <a:buNone/>
            </a:pPr>
            <a:endParaRPr lang="en-US" sz="4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Web SEO</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Web SEO then this page will be displayed. </a:t>
            </a:r>
          </a:p>
          <a:p>
            <a:r>
              <a:rPr lang="en-US" dirty="0" smtClean="0"/>
              <a:t>This page contain information about web search engine optimization.</a:t>
            </a:r>
          </a:p>
        </p:txBody>
      </p:sp>
      <p:pic>
        <p:nvPicPr>
          <p:cNvPr id="6" name="Content Placeholder 5"/>
          <p:cNvPicPr>
            <a:picLocks noGrp="1"/>
          </p:cNvPicPr>
          <p:nvPr>
            <p:ph idx="1"/>
          </p:nvPr>
        </p:nvPicPr>
        <p:blipFill>
          <a:blip r:embed="rId3" cstate="print"/>
          <a:srcRect/>
          <a:stretch>
            <a:fillRect/>
          </a:stretch>
        </p:blipFill>
        <p:spPr bwMode="auto">
          <a:xfrm>
            <a:off x="1219200" y="609600"/>
            <a:ext cx="7696199" cy="51054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About Us</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About Us then this page will be displayed. </a:t>
            </a:r>
          </a:p>
          <a:p>
            <a:r>
              <a:rPr lang="en-US" dirty="0" smtClean="0"/>
              <a:t>This page contain information about </a:t>
            </a:r>
            <a:r>
              <a:rPr lang="en-US" dirty="0" err="1" smtClean="0"/>
              <a:t>Sai</a:t>
            </a:r>
            <a:r>
              <a:rPr lang="en-US" dirty="0" smtClean="0"/>
              <a:t> Institute of Information Technology.</a:t>
            </a:r>
          </a:p>
        </p:txBody>
      </p:sp>
      <p:pic>
        <p:nvPicPr>
          <p:cNvPr id="7" name="Content Placeholder 6"/>
          <p:cNvPicPr>
            <a:picLocks noGrp="1"/>
          </p:cNvPicPr>
          <p:nvPr>
            <p:ph idx="1"/>
          </p:nvPr>
        </p:nvPicPr>
        <p:blipFill>
          <a:blip r:embed="rId3" cstate="print"/>
          <a:srcRect/>
          <a:stretch>
            <a:fillRect/>
          </a:stretch>
        </p:blipFill>
        <p:spPr bwMode="auto">
          <a:xfrm>
            <a:off x="1143001" y="609600"/>
            <a:ext cx="7772400" cy="51816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Business Alliances</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Business Alliances then this page will be displayed. </a:t>
            </a:r>
          </a:p>
          <a:p>
            <a:r>
              <a:rPr lang="en-US" dirty="0" smtClean="0"/>
              <a:t>This page contain information about </a:t>
            </a:r>
            <a:r>
              <a:rPr lang="en-US" dirty="0" err="1" smtClean="0"/>
              <a:t>siit’s</a:t>
            </a:r>
            <a:r>
              <a:rPr lang="en-US" dirty="0" smtClean="0"/>
              <a:t> Business Alliances.</a:t>
            </a:r>
          </a:p>
        </p:txBody>
      </p:sp>
      <p:pic>
        <p:nvPicPr>
          <p:cNvPr id="6" name="Content Placeholder 5"/>
          <p:cNvPicPr>
            <a:picLocks noGrp="1"/>
          </p:cNvPicPr>
          <p:nvPr>
            <p:ph idx="1"/>
          </p:nvPr>
        </p:nvPicPr>
        <p:blipFill>
          <a:blip r:embed="rId3" cstate="print"/>
          <a:srcRect/>
          <a:stretch>
            <a:fillRect/>
          </a:stretch>
        </p:blipFill>
        <p:spPr bwMode="auto">
          <a:xfrm>
            <a:off x="1143000" y="609600"/>
            <a:ext cx="7772399" cy="51816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Why SIIT?</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Why SIIT then this page will be displayed. </a:t>
            </a:r>
          </a:p>
          <a:p>
            <a:r>
              <a:rPr lang="en-US" dirty="0" smtClean="0"/>
              <a:t>This page contain information about why user has to trust on SIIT.</a:t>
            </a:r>
          </a:p>
        </p:txBody>
      </p:sp>
      <p:pic>
        <p:nvPicPr>
          <p:cNvPr id="7" name="Content Placeholder 6"/>
          <p:cNvPicPr>
            <a:picLocks noGrp="1"/>
          </p:cNvPicPr>
          <p:nvPr>
            <p:ph idx="1"/>
          </p:nvPr>
        </p:nvPicPr>
        <p:blipFill>
          <a:blip r:embed="rId3" cstate="print"/>
          <a:srcRect/>
          <a:stretch>
            <a:fillRect/>
          </a:stretch>
        </p:blipFill>
        <p:spPr bwMode="auto">
          <a:xfrm>
            <a:off x="1143000" y="609600"/>
            <a:ext cx="77724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Technologies</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Technologies then this page will be displayed. </a:t>
            </a:r>
          </a:p>
          <a:p>
            <a:r>
              <a:rPr lang="en-US" dirty="0" smtClean="0"/>
              <a:t>This page contain information about Technologies available at SIIT.</a:t>
            </a:r>
          </a:p>
        </p:txBody>
      </p:sp>
      <p:pic>
        <p:nvPicPr>
          <p:cNvPr id="6" name="Content Placeholder 5"/>
          <p:cNvPicPr>
            <a:picLocks noGrp="1"/>
          </p:cNvPicPr>
          <p:nvPr>
            <p:ph idx="1"/>
          </p:nvPr>
        </p:nvPicPr>
        <p:blipFill>
          <a:blip r:embed="rId3" cstate="print"/>
          <a:srcRect/>
          <a:stretch>
            <a:fillRect/>
          </a:stretch>
        </p:blipFill>
        <p:spPr bwMode="auto">
          <a:xfrm>
            <a:off x="1143001" y="609600"/>
            <a:ext cx="76962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Quality</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Quality then this page will be displayed. </a:t>
            </a:r>
          </a:p>
          <a:p>
            <a:r>
              <a:rPr lang="en-US" dirty="0" smtClean="0"/>
              <a:t>This page contain information about qualities of SIIT.</a:t>
            </a:r>
          </a:p>
        </p:txBody>
      </p:sp>
      <p:pic>
        <p:nvPicPr>
          <p:cNvPr id="7" name="Content Placeholder 6"/>
          <p:cNvPicPr>
            <a:picLocks noGrp="1"/>
          </p:cNvPicPr>
          <p:nvPr>
            <p:ph idx="1"/>
          </p:nvPr>
        </p:nvPicPr>
        <p:blipFill>
          <a:blip r:embed="rId3" cstate="print"/>
          <a:srcRect/>
          <a:stretch>
            <a:fillRect/>
          </a:stretch>
        </p:blipFill>
        <p:spPr bwMode="auto">
          <a:xfrm>
            <a:off x="1143000" y="685800"/>
            <a:ext cx="7772400" cy="51054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Services</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Services then this page will be displayed. </a:t>
            </a:r>
          </a:p>
          <a:p>
            <a:r>
              <a:rPr lang="en-US" dirty="0" smtClean="0"/>
              <a:t>This page contain information about services provided by SIIT.</a:t>
            </a:r>
          </a:p>
        </p:txBody>
      </p:sp>
      <p:pic>
        <p:nvPicPr>
          <p:cNvPr id="9" name="Content Placeholder 8"/>
          <p:cNvPicPr>
            <a:picLocks noGrp="1"/>
          </p:cNvPicPr>
          <p:nvPr>
            <p:ph idx="1"/>
          </p:nvPr>
        </p:nvPicPr>
        <p:blipFill>
          <a:blip r:embed="rId3" cstate="print"/>
          <a:srcRect/>
          <a:stretch>
            <a:fillRect/>
          </a:stretch>
        </p:blipFill>
        <p:spPr bwMode="auto">
          <a:xfrm>
            <a:off x="1219200" y="685800"/>
            <a:ext cx="7696200" cy="51816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PHP Development</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PHP/My SQL then this page will be displayed. </a:t>
            </a:r>
          </a:p>
          <a:p>
            <a:r>
              <a:rPr lang="en-US" dirty="0" smtClean="0"/>
              <a:t>This page contain information about PHP Development in SIIT.</a:t>
            </a:r>
          </a:p>
        </p:txBody>
      </p:sp>
      <p:pic>
        <p:nvPicPr>
          <p:cNvPr id="6" name="Content Placeholder 5"/>
          <p:cNvPicPr>
            <a:picLocks noGrp="1"/>
          </p:cNvPicPr>
          <p:nvPr>
            <p:ph idx="1"/>
          </p:nvPr>
        </p:nvPicPr>
        <p:blipFill>
          <a:blip r:embed="rId3" cstate="print"/>
          <a:srcRect/>
          <a:stretch>
            <a:fillRect/>
          </a:stretch>
        </p:blipFill>
        <p:spPr bwMode="auto">
          <a:xfrm>
            <a:off x="1219201" y="685800"/>
            <a:ext cx="7620000" cy="51054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Software Testing</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Software Testing then this page will be displayed. </a:t>
            </a:r>
          </a:p>
          <a:p>
            <a:r>
              <a:rPr lang="en-US" dirty="0" smtClean="0"/>
              <a:t>This page contain information about Software testing methods in SIIT.</a:t>
            </a:r>
          </a:p>
        </p:txBody>
      </p:sp>
      <p:pic>
        <p:nvPicPr>
          <p:cNvPr id="7" name="Content Placeholder 6"/>
          <p:cNvPicPr>
            <a:picLocks noGrp="1"/>
          </p:cNvPicPr>
          <p:nvPr>
            <p:ph idx="1"/>
          </p:nvPr>
        </p:nvPicPr>
        <p:blipFill>
          <a:blip r:embed="rId3" cstate="print"/>
          <a:srcRect/>
          <a:stretch>
            <a:fillRect/>
          </a:stretch>
        </p:blipFill>
        <p:spPr bwMode="auto">
          <a:xfrm>
            <a:off x="1219200" y="685800"/>
            <a:ext cx="7620000" cy="51054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JAVA Development</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JAVA Development then this page will be displayed. </a:t>
            </a:r>
          </a:p>
          <a:p>
            <a:r>
              <a:rPr lang="en-US" dirty="0" smtClean="0"/>
              <a:t>This page contain information about JAVA Development in SIIT.</a:t>
            </a:r>
          </a:p>
        </p:txBody>
      </p:sp>
      <p:pic>
        <p:nvPicPr>
          <p:cNvPr id="6" name="Content Placeholder 5"/>
          <p:cNvPicPr>
            <a:picLocks noGrp="1"/>
          </p:cNvPicPr>
          <p:nvPr>
            <p:ph idx="1"/>
          </p:nvPr>
        </p:nvPicPr>
        <p:blipFill>
          <a:blip r:embed="rId3" cstate="print"/>
          <a:srcRect/>
          <a:stretch>
            <a:fillRect/>
          </a:stretch>
        </p:blipFill>
        <p:spPr bwMode="auto">
          <a:xfrm>
            <a:off x="1219200" y="685800"/>
            <a:ext cx="7620000" cy="50292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solidFill>
                  <a:schemeClr val="tx1"/>
                </a:solidFill>
                <a:latin typeface="Copperplate Gothic Bold" pitchFamily="34" charset="0"/>
              </a:rPr>
              <a:t>System Documentation</a:t>
            </a:r>
            <a:endParaRPr lang="en-US" dirty="0"/>
          </a:p>
        </p:txBody>
      </p:sp>
      <p:sp>
        <p:nvSpPr>
          <p:cNvPr id="3" name="Content Placeholder 2"/>
          <p:cNvSpPr>
            <a:spLocks noGrp="1"/>
          </p:cNvSpPr>
          <p:nvPr>
            <p:ph idx="1"/>
          </p:nvPr>
        </p:nvSpPr>
        <p:spPr/>
        <p:txBody>
          <a:bodyPr/>
          <a:lstStyle/>
          <a:p>
            <a:r>
              <a:rPr lang="en-US" dirty="0" smtClean="0">
                <a:hlinkClick r:id="rId2" action="ppaction://hlinksldjump"/>
              </a:rPr>
              <a:t>System Flow Chart</a:t>
            </a:r>
            <a:endParaRPr lang="en-US" dirty="0" smtClean="0"/>
          </a:p>
          <a:p>
            <a:r>
              <a:rPr lang="en-US" dirty="0" smtClean="0">
                <a:hlinkClick r:id="rId3" action="ppaction://hlinksldjump"/>
              </a:rPr>
              <a:t>Entity Relationship Diagram</a:t>
            </a:r>
            <a:endParaRPr lang="en-US" dirty="0" smtClean="0"/>
          </a:p>
          <a:p>
            <a:r>
              <a:rPr lang="en-US" dirty="0" smtClean="0">
                <a:hlinkClick r:id="rId4" action="ppaction://hlinksldjump"/>
              </a:rPr>
              <a:t>Context Diagram</a:t>
            </a:r>
            <a:endParaRPr lang="en-US" dirty="0" smtClean="0"/>
          </a:p>
          <a:p>
            <a:r>
              <a:rPr lang="en-US" dirty="0" smtClean="0">
                <a:hlinkClick r:id="rId5" action="ppaction://hlinksldjump"/>
              </a:rPr>
              <a:t>Data Flow Diagram</a:t>
            </a:r>
            <a:endParaRPr lang="en-US" dirty="0" smtClean="0"/>
          </a:p>
          <a:p>
            <a:r>
              <a:rPr lang="en-US" dirty="0" smtClean="0">
                <a:hlinkClick r:id="rId6" action="ppaction://hlinksldjump"/>
              </a:rPr>
              <a:t>Data </a:t>
            </a:r>
            <a:r>
              <a:rPr lang="en-US" dirty="0" smtClean="0">
                <a:hlinkClick r:id="rId6" action="ppaction://hlinksldjump"/>
              </a:rPr>
              <a:t>Dictionary</a:t>
            </a:r>
            <a:endParaRPr lang="en-US" dirty="0" smtClean="0"/>
          </a:p>
          <a:p>
            <a:r>
              <a:rPr lang="en-US" dirty="0" smtClean="0">
                <a:hlinkClick r:id="rId7" action="ppaction://hlinksldjump"/>
              </a:rPr>
              <a:t>Screen Layouts</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ASP.NET Development</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ASP.NET Development then this page will be displayed. </a:t>
            </a:r>
          </a:p>
          <a:p>
            <a:r>
              <a:rPr lang="en-US" dirty="0" smtClean="0"/>
              <a:t>This page contain information about  ASP.NET Development in SIIT.</a:t>
            </a:r>
          </a:p>
        </p:txBody>
      </p:sp>
      <p:pic>
        <p:nvPicPr>
          <p:cNvPr id="7" name="Content Placeholder 6"/>
          <p:cNvPicPr>
            <a:picLocks noGrp="1"/>
          </p:cNvPicPr>
          <p:nvPr>
            <p:ph idx="1"/>
          </p:nvPr>
        </p:nvPicPr>
        <p:blipFill>
          <a:blip r:embed="rId3" cstate="print"/>
          <a:srcRect/>
          <a:stretch>
            <a:fillRect/>
          </a:stretch>
        </p:blipFill>
        <p:spPr bwMode="auto">
          <a:xfrm>
            <a:off x="1219200" y="685800"/>
            <a:ext cx="7620000" cy="51054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Login</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Login then this page will be displayed. </a:t>
            </a:r>
          </a:p>
          <a:p>
            <a:r>
              <a:rPr lang="en-US" dirty="0" smtClean="0"/>
              <a:t>This page is common login page for all kind of users in SIIT.</a:t>
            </a:r>
          </a:p>
        </p:txBody>
      </p:sp>
      <p:pic>
        <p:nvPicPr>
          <p:cNvPr id="10" name="Content Placeholder 9"/>
          <p:cNvPicPr>
            <a:picLocks noGrp="1"/>
          </p:cNvPicPr>
          <p:nvPr>
            <p:ph idx="1"/>
          </p:nvPr>
        </p:nvPicPr>
        <p:blipFill>
          <a:blip r:embed="rId3" cstate="print"/>
          <a:srcRect/>
          <a:stretch>
            <a:fillRect/>
          </a:stretch>
        </p:blipFill>
        <p:spPr bwMode="auto">
          <a:xfrm>
            <a:off x="1219200" y="685800"/>
            <a:ext cx="7543800" cy="51054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Registration</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Create New Account then this page will be displayed. </a:t>
            </a:r>
          </a:p>
          <a:p>
            <a:r>
              <a:rPr lang="en-US" dirty="0" smtClean="0"/>
              <a:t>From this page visitor can register to become client of SIIT.</a:t>
            </a:r>
          </a:p>
        </p:txBody>
      </p:sp>
      <p:pic>
        <p:nvPicPr>
          <p:cNvPr id="6" name="Content Placeholder 5"/>
          <p:cNvPicPr>
            <a:picLocks noGrp="1"/>
          </p:cNvPicPr>
          <p:nvPr>
            <p:ph idx="1"/>
          </p:nvPr>
        </p:nvPicPr>
        <p:blipFill>
          <a:blip r:embed="rId3" cstate="print"/>
          <a:srcRect/>
          <a:stretch>
            <a:fillRect/>
          </a:stretch>
        </p:blipFill>
        <p:spPr bwMode="auto">
          <a:xfrm>
            <a:off x="1295400" y="685800"/>
            <a:ext cx="7467601" cy="51054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Forgot Password</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Forgot Password then this page will be displayed. </a:t>
            </a:r>
          </a:p>
          <a:p>
            <a:r>
              <a:rPr lang="en-US" dirty="0" smtClean="0"/>
              <a:t>From this page user will get password on their email after filling security answer.</a:t>
            </a:r>
          </a:p>
        </p:txBody>
      </p:sp>
      <p:pic>
        <p:nvPicPr>
          <p:cNvPr id="7" name="Content Placeholder 6"/>
          <p:cNvPicPr>
            <a:picLocks noGrp="1"/>
          </p:cNvPicPr>
          <p:nvPr>
            <p:ph idx="1"/>
          </p:nvPr>
        </p:nvPicPr>
        <p:blipFill>
          <a:blip r:embed="rId3" cstate="print"/>
          <a:srcRect/>
          <a:stretch>
            <a:fillRect/>
          </a:stretch>
        </p:blipFill>
        <p:spPr bwMode="auto">
          <a:xfrm>
            <a:off x="1143000" y="685800"/>
            <a:ext cx="7620000" cy="51054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Submit Suggestions</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Suggestions then this page will be displayed. </a:t>
            </a:r>
          </a:p>
          <a:p>
            <a:r>
              <a:rPr lang="en-US" dirty="0" smtClean="0"/>
              <a:t>From this page user can give their suggestions.</a:t>
            </a:r>
          </a:p>
        </p:txBody>
      </p:sp>
      <p:pic>
        <p:nvPicPr>
          <p:cNvPr id="6" name="Content Placeholder 5"/>
          <p:cNvPicPr>
            <a:picLocks noGrp="1"/>
          </p:cNvPicPr>
          <p:nvPr>
            <p:ph idx="1"/>
          </p:nvPr>
        </p:nvPicPr>
        <p:blipFill>
          <a:blip r:embed="rId3" cstate="print"/>
          <a:srcRect/>
          <a:stretch>
            <a:fillRect/>
          </a:stretch>
        </p:blipFill>
        <p:spPr bwMode="auto">
          <a:xfrm>
            <a:off x="1219199" y="685800"/>
            <a:ext cx="7620001" cy="51054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Visitor Site Map</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user click on Site Map then this page will be displayed. </a:t>
            </a:r>
          </a:p>
          <a:p>
            <a:r>
              <a:rPr lang="en-US" dirty="0" smtClean="0"/>
              <a:t>This is site map page, this page contains all links of visitor side.</a:t>
            </a:r>
          </a:p>
        </p:txBody>
      </p:sp>
      <p:pic>
        <p:nvPicPr>
          <p:cNvPr id="7" name="Content Placeholder 6"/>
          <p:cNvPicPr>
            <a:picLocks noGrp="1"/>
          </p:cNvPicPr>
          <p:nvPr>
            <p:ph idx="1"/>
          </p:nvPr>
        </p:nvPicPr>
        <p:blipFill>
          <a:blip r:embed="rId3" cstate="print"/>
          <a:srcRect/>
          <a:stretch>
            <a:fillRect/>
          </a:stretch>
        </p:blipFill>
        <p:spPr bwMode="auto">
          <a:xfrm>
            <a:off x="1295400" y="685800"/>
            <a:ext cx="7543800" cy="51054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477000"/>
          </a:xfrm>
        </p:spPr>
        <p:txBody>
          <a:bodyPr>
            <a:normAutofit/>
          </a:bodyPr>
          <a:lstStyle/>
          <a:p>
            <a:pPr algn="ctr"/>
            <a:r>
              <a:rPr lang="en-US" sz="8000" dirty="0" smtClean="0">
                <a:solidFill>
                  <a:schemeClr val="tx1"/>
                </a:solidFill>
                <a:latin typeface="Copperplate Gothic Bold" pitchFamily="34" charset="0"/>
              </a:rPr>
              <a:t>ADMIN</a:t>
            </a:r>
            <a:endParaRPr lang="en-US" sz="8000" dirty="0">
              <a:solidFill>
                <a:schemeClr val="tx1"/>
              </a:solidFill>
              <a:latin typeface="Copperplate Gothic Bold" pitchFamily="34" charset="0"/>
            </a:endParaRPr>
          </a:p>
        </p:txBody>
      </p:sp>
      <p:sp>
        <p:nvSpPr>
          <p:cNvPr id="5" name="Right Arrow 4">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Admin Home</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Admin logins this page will be displayed.</a:t>
            </a:r>
          </a:p>
          <a:p>
            <a:r>
              <a:rPr lang="en-US" dirty="0" smtClean="0"/>
              <a:t>By selecting name from dropdown list admin can see their suggestions.</a:t>
            </a:r>
          </a:p>
        </p:txBody>
      </p:sp>
      <p:pic>
        <p:nvPicPr>
          <p:cNvPr id="6" name="Content Placeholder 5"/>
          <p:cNvPicPr>
            <a:picLocks noGrp="1"/>
          </p:cNvPicPr>
          <p:nvPr>
            <p:ph idx="1"/>
          </p:nvPr>
        </p:nvPicPr>
        <p:blipFill>
          <a:blip r:embed="rId3" cstate="print"/>
          <a:srcRect/>
          <a:stretch>
            <a:fillRect/>
          </a:stretch>
        </p:blipFill>
        <p:spPr bwMode="auto">
          <a:xfrm>
            <a:off x="1219200" y="762000"/>
            <a:ext cx="7620001" cy="50292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Manage BDO</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From this page admin can view the details of BDO.</a:t>
            </a:r>
          </a:p>
          <a:p>
            <a:r>
              <a:rPr lang="en-US" dirty="0" smtClean="0"/>
              <a:t>Admin has to select BDO from the dropdown list. </a:t>
            </a:r>
          </a:p>
        </p:txBody>
      </p:sp>
      <p:pic>
        <p:nvPicPr>
          <p:cNvPr id="7" name="Content Placeholder 6"/>
          <p:cNvPicPr>
            <a:picLocks noGrp="1"/>
          </p:cNvPicPr>
          <p:nvPr>
            <p:ph idx="1"/>
          </p:nvPr>
        </p:nvPicPr>
        <p:blipFill>
          <a:blip r:embed="rId3" cstate="print"/>
          <a:srcRect/>
          <a:stretch>
            <a:fillRect/>
          </a:stretch>
        </p:blipFill>
        <p:spPr bwMode="auto">
          <a:xfrm>
            <a:off x="1219200" y="685800"/>
            <a:ext cx="7619999" cy="51054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Edit BDO</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From this page admin can edit the details of BDO.</a:t>
            </a:r>
          </a:p>
          <a:p>
            <a:r>
              <a:rPr lang="en-US" dirty="0" smtClean="0"/>
              <a:t>Admin has to click on edit from the grid view.</a:t>
            </a:r>
          </a:p>
        </p:txBody>
      </p:sp>
      <p:pic>
        <p:nvPicPr>
          <p:cNvPr id="6" name="Content Placeholder 5"/>
          <p:cNvPicPr>
            <a:picLocks noGrp="1"/>
          </p:cNvPicPr>
          <p:nvPr>
            <p:ph idx="1"/>
          </p:nvPr>
        </p:nvPicPr>
        <p:blipFill>
          <a:blip r:embed="rId3" cstate="print"/>
          <a:srcRect/>
          <a:stretch>
            <a:fillRect/>
          </a:stretch>
        </p:blipFill>
        <p:spPr bwMode="auto">
          <a:xfrm>
            <a:off x="1219200" y="762000"/>
            <a:ext cx="7620001" cy="50292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62000"/>
          </a:xfrm>
        </p:spPr>
        <p:txBody>
          <a:bodyPr>
            <a:normAutofit/>
          </a:bodyPr>
          <a:lstStyle/>
          <a:p>
            <a:pPr algn="ctr"/>
            <a:r>
              <a:rPr lang="en-US" sz="3600" b="1" dirty="0" smtClean="0">
                <a:solidFill>
                  <a:schemeClr val="tx1"/>
                </a:solidFill>
                <a:latin typeface="Copperplate Gothic Bold" pitchFamily="34" charset="0"/>
              </a:rPr>
              <a:t>System Flow Chart</a:t>
            </a:r>
            <a:endParaRPr lang="en-US" sz="3600" dirty="0"/>
          </a:p>
        </p:txBody>
      </p:sp>
      <p:pic>
        <p:nvPicPr>
          <p:cNvPr id="4098" name="Picture 2" descr="C:\Users\BHAGYESH\Desktop\flowchart.jpg"/>
          <p:cNvPicPr>
            <a:picLocks noGrp="1" noChangeAspect="1" noChangeArrowheads="1"/>
          </p:cNvPicPr>
          <p:nvPr>
            <p:ph idx="1"/>
          </p:nvPr>
        </p:nvPicPr>
        <p:blipFill>
          <a:blip r:embed="rId2"/>
          <a:srcRect/>
          <a:stretch>
            <a:fillRect/>
          </a:stretch>
        </p:blipFill>
        <p:spPr bwMode="auto">
          <a:xfrm>
            <a:off x="1295400" y="838200"/>
            <a:ext cx="8610599" cy="5791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chemeClr val="bg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Manage HR</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From this page admin can view the details of HR managers.</a:t>
            </a:r>
          </a:p>
          <a:p>
            <a:r>
              <a:rPr lang="en-US" dirty="0" smtClean="0"/>
              <a:t>Admin has to select HR from the dropdown list. Admin also can delete HR.</a:t>
            </a:r>
          </a:p>
        </p:txBody>
      </p:sp>
      <p:pic>
        <p:nvPicPr>
          <p:cNvPr id="7" name="Content Placeholder 6"/>
          <p:cNvPicPr>
            <a:picLocks noGrp="1"/>
          </p:cNvPicPr>
          <p:nvPr>
            <p:ph idx="1"/>
          </p:nvPr>
        </p:nvPicPr>
        <p:blipFill>
          <a:blip r:embed="rId3" cstate="print"/>
          <a:srcRect/>
          <a:stretch>
            <a:fillRect/>
          </a:stretch>
        </p:blipFill>
        <p:spPr bwMode="auto">
          <a:xfrm>
            <a:off x="1143000" y="762000"/>
            <a:ext cx="7696200" cy="49530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Edit HR</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From this page admin can edit the detail of HR manager.</a:t>
            </a:r>
          </a:p>
          <a:p>
            <a:r>
              <a:rPr lang="en-US" dirty="0" smtClean="0"/>
              <a:t>Admin has to click on edit  from the grid view.</a:t>
            </a:r>
          </a:p>
        </p:txBody>
      </p:sp>
      <p:pic>
        <p:nvPicPr>
          <p:cNvPr id="6" name="Content Placeholder 5"/>
          <p:cNvPicPr>
            <a:picLocks noGrp="1"/>
          </p:cNvPicPr>
          <p:nvPr>
            <p:ph idx="1"/>
          </p:nvPr>
        </p:nvPicPr>
        <p:blipFill>
          <a:blip r:embed="rId3" cstate="print"/>
          <a:srcRect/>
          <a:stretch>
            <a:fillRect/>
          </a:stretch>
        </p:blipFill>
        <p:spPr bwMode="auto">
          <a:xfrm>
            <a:off x="1219200" y="685800"/>
            <a:ext cx="7543801" cy="51054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Manage PM</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From this page admin can view the detail of Project Managers.</a:t>
            </a:r>
          </a:p>
          <a:p>
            <a:r>
              <a:rPr lang="en-US" dirty="0" smtClean="0"/>
              <a:t>Admin has to select PM from the dropdown list. Admin also can delete PM.</a:t>
            </a:r>
          </a:p>
        </p:txBody>
      </p:sp>
      <p:pic>
        <p:nvPicPr>
          <p:cNvPr id="7" name="Content Placeholder 6"/>
          <p:cNvPicPr>
            <a:picLocks noGrp="1"/>
          </p:cNvPicPr>
          <p:nvPr>
            <p:ph idx="1"/>
          </p:nvPr>
        </p:nvPicPr>
        <p:blipFill>
          <a:blip r:embed="rId3" cstate="print"/>
          <a:srcRect/>
          <a:stretch>
            <a:fillRect/>
          </a:stretch>
        </p:blipFill>
        <p:spPr bwMode="auto">
          <a:xfrm>
            <a:off x="1219200" y="685800"/>
            <a:ext cx="7619999" cy="51054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Edit PM</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From this page admin can edit the detail of Project Managers.</a:t>
            </a:r>
          </a:p>
          <a:p>
            <a:r>
              <a:rPr lang="en-US" dirty="0" smtClean="0"/>
              <a:t>Admin has to click on edit from the grid view.</a:t>
            </a:r>
          </a:p>
        </p:txBody>
      </p:sp>
      <p:pic>
        <p:nvPicPr>
          <p:cNvPr id="6" name="Content Placeholder 5"/>
          <p:cNvPicPr>
            <a:picLocks noGrp="1"/>
          </p:cNvPicPr>
          <p:nvPr>
            <p:ph idx="1"/>
          </p:nvPr>
        </p:nvPicPr>
        <p:blipFill>
          <a:blip r:embed="rId3" cstate="print"/>
          <a:srcRect/>
          <a:stretch>
            <a:fillRect/>
          </a:stretch>
        </p:blipFill>
        <p:spPr bwMode="auto">
          <a:xfrm>
            <a:off x="1143000" y="685800"/>
            <a:ext cx="7620001" cy="51816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Approve Client</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From this page admin can approve the registration requests.</a:t>
            </a:r>
          </a:p>
          <a:p>
            <a:r>
              <a:rPr lang="en-US" dirty="0" smtClean="0"/>
              <a:t>Client will get the mail of approval and also get the password to login.  </a:t>
            </a:r>
          </a:p>
        </p:txBody>
      </p:sp>
      <p:pic>
        <p:nvPicPr>
          <p:cNvPr id="7" name="Content Placeholder 6"/>
          <p:cNvPicPr>
            <a:picLocks noGrp="1"/>
          </p:cNvPicPr>
          <p:nvPr>
            <p:ph idx="1"/>
          </p:nvPr>
        </p:nvPicPr>
        <p:blipFill>
          <a:blip r:embed="rId3" cstate="print"/>
          <a:srcRect/>
          <a:stretch>
            <a:fillRect/>
          </a:stretch>
        </p:blipFill>
        <p:spPr bwMode="auto">
          <a:xfrm>
            <a:off x="1143001" y="685800"/>
            <a:ext cx="7620000" cy="51816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Add Employee</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From this page admin can add new employee.</a:t>
            </a:r>
          </a:p>
          <a:p>
            <a:r>
              <a:rPr lang="en-US" dirty="0" smtClean="0"/>
              <a:t>Email ID and password will be generated and send to employee to login.</a:t>
            </a:r>
          </a:p>
        </p:txBody>
      </p:sp>
      <p:pic>
        <p:nvPicPr>
          <p:cNvPr id="6" name="Content Placeholder 5"/>
          <p:cNvPicPr>
            <a:picLocks noGrp="1"/>
          </p:cNvPicPr>
          <p:nvPr>
            <p:ph idx="1"/>
          </p:nvPr>
        </p:nvPicPr>
        <p:blipFill>
          <a:blip r:embed="rId3" cstate="print"/>
          <a:srcRect/>
          <a:stretch>
            <a:fillRect/>
          </a:stretch>
        </p:blipFill>
        <p:spPr bwMode="auto">
          <a:xfrm>
            <a:off x="1219200" y="685800"/>
            <a:ext cx="7543799" cy="51054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View Project Status</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From this page admin can the status of project by selecting project title.</a:t>
            </a:r>
          </a:p>
          <a:p>
            <a:r>
              <a:rPr lang="en-US" dirty="0" smtClean="0"/>
              <a:t>If the Project is completed then that information will also be displayed. </a:t>
            </a:r>
          </a:p>
        </p:txBody>
      </p:sp>
      <p:pic>
        <p:nvPicPr>
          <p:cNvPr id="7" name="Content Placeholder 6"/>
          <p:cNvPicPr>
            <a:picLocks noGrp="1"/>
          </p:cNvPicPr>
          <p:nvPr>
            <p:ph idx="1"/>
          </p:nvPr>
        </p:nvPicPr>
        <p:blipFill>
          <a:blip r:embed="rId3" cstate="print"/>
          <a:srcRect/>
          <a:stretch>
            <a:fillRect/>
          </a:stretch>
        </p:blipFill>
        <p:spPr bwMode="auto">
          <a:xfrm>
            <a:off x="1143000" y="685800"/>
            <a:ext cx="7696199" cy="51816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Admin Site Map</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admin click on Site Map then this page will be displayed. </a:t>
            </a:r>
          </a:p>
          <a:p>
            <a:r>
              <a:rPr lang="en-US" dirty="0" smtClean="0"/>
              <a:t>This is site map page, this page contains all links of  admin side.</a:t>
            </a:r>
          </a:p>
        </p:txBody>
      </p:sp>
      <p:pic>
        <p:nvPicPr>
          <p:cNvPr id="6" name="Content Placeholder 5"/>
          <p:cNvPicPr>
            <a:picLocks noGrp="1"/>
          </p:cNvPicPr>
          <p:nvPr>
            <p:ph idx="1"/>
          </p:nvPr>
        </p:nvPicPr>
        <p:blipFill>
          <a:blip r:embed="rId3" cstate="print"/>
          <a:srcRect/>
          <a:stretch>
            <a:fillRect/>
          </a:stretch>
        </p:blipFill>
        <p:spPr bwMode="auto">
          <a:xfrm>
            <a:off x="1219200" y="685800"/>
            <a:ext cx="7543801" cy="51816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View Report</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 From this page admin can view the reports generated by the system.</a:t>
            </a:r>
          </a:p>
          <a:p>
            <a:r>
              <a:rPr lang="en-US" dirty="0" smtClean="0"/>
              <a:t>Admin has to select the type of report from the dropdown list.</a:t>
            </a:r>
          </a:p>
        </p:txBody>
      </p:sp>
      <p:pic>
        <p:nvPicPr>
          <p:cNvPr id="7" name="Content Placeholder 6"/>
          <p:cNvPicPr>
            <a:picLocks noGrp="1"/>
          </p:cNvPicPr>
          <p:nvPr>
            <p:ph idx="1"/>
          </p:nvPr>
        </p:nvPicPr>
        <p:blipFill>
          <a:blip r:embed="rId3" cstate="print"/>
          <a:srcRect/>
          <a:stretch>
            <a:fillRect/>
          </a:stretch>
        </p:blipFill>
        <p:spPr bwMode="auto">
          <a:xfrm>
            <a:off x="1219200" y="685800"/>
            <a:ext cx="7619999" cy="51054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Add Notification</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admin click on Add Notification then this page will be displayed. </a:t>
            </a:r>
          </a:p>
          <a:p>
            <a:r>
              <a:rPr lang="en-US" dirty="0" smtClean="0"/>
              <a:t>Notification will be view by all employees of SIIT.</a:t>
            </a:r>
          </a:p>
        </p:txBody>
      </p:sp>
      <p:pic>
        <p:nvPicPr>
          <p:cNvPr id="6" name="Content Placeholder 5"/>
          <p:cNvPicPr>
            <a:picLocks noGrp="1"/>
          </p:cNvPicPr>
          <p:nvPr>
            <p:ph idx="1"/>
          </p:nvPr>
        </p:nvPicPr>
        <p:blipFill>
          <a:blip r:embed="rId3" cstate="print"/>
          <a:srcRect/>
          <a:stretch>
            <a:fillRect/>
          </a:stretch>
        </p:blipFill>
        <p:spPr bwMode="auto">
          <a:xfrm>
            <a:off x="1219201" y="762000"/>
            <a:ext cx="7620000" cy="51054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0"/>
            <a:ext cx="7498080" cy="838200"/>
          </a:xfrm>
        </p:spPr>
        <p:txBody>
          <a:bodyPr>
            <a:normAutofit/>
          </a:bodyPr>
          <a:lstStyle/>
          <a:p>
            <a:pPr algn="ctr"/>
            <a:r>
              <a:rPr lang="en-US" sz="3600" b="1" dirty="0" smtClean="0">
                <a:solidFill>
                  <a:schemeClr val="tx1"/>
                </a:solidFill>
                <a:latin typeface="Copperplate Gothic Bold" pitchFamily="34" charset="0"/>
              </a:rPr>
              <a:t>Admin Flow Chart</a:t>
            </a:r>
            <a:endParaRPr lang="en-US" sz="3600" dirty="0"/>
          </a:p>
        </p:txBody>
      </p:sp>
      <p:pic>
        <p:nvPicPr>
          <p:cNvPr id="1028" name="Picture 4" descr="C:\Users\BHAGYESH\Desktop\snips\admin1.jpg"/>
          <p:cNvPicPr>
            <a:picLocks noGrp="1" noChangeAspect="1" noChangeArrowheads="1"/>
          </p:cNvPicPr>
          <p:nvPr>
            <p:ph idx="1"/>
          </p:nvPr>
        </p:nvPicPr>
        <p:blipFill>
          <a:blip r:embed="rId2"/>
          <a:srcRect/>
          <a:stretch>
            <a:fillRect/>
          </a:stretch>
        </p:blipFill>
        <p:spPr bwMode="auto">
          <a:xfrm>
            <a:off x="1219200" y="838200"/>
            <a:ext cx="7924801" cy="57912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705600"/>
          </a:xfrm>
        </p:spPr>
        <p:txBody>
          <a:bodyPr>
            <a:normAutofit/>
          </a:bodyPr>
          <a:lstStyle/>
          <a:p>
            <a:pPr algn="ctr"/>
            <a:r>
              <a:rPr lang="en-US" sz="8000" dirty="0" smtClean="0">
                <a:solidFill>
                  <a:schemeClr val="tx1"/>
                </a:solidFill>
                <a:latin typeface="Copperplate Gothic Bold" pitchFamily="34" charset="0"/>
              </a:rPr>
              <a:t>CLIENT</a:t>
            </a:r>
            <a:endParaRPr lang="en-US" sz="8000" dirty="0">
              <a:solidFill>
                <a:schemeClr val="tx1"/>
              </a:solidFill>
              <a:latin typeface="Copperplate Gothic Bold" pitchFamily="34" charset="0"/>
            </a:endParaRPr>
          </a:p>
        </p:txBody>
      </p:sp>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3600" dirty="0" smtClean="0">
                <a:solidFill>
                  <a:schemeClr val="tx1"/>
                </a:solidFill>
                <a:latin typeface="Copperplate Gothic Bold" pitchFamily="34" charset="0"/>
              </a:rPr>
              <a:t>Client Home</a:t>
            </a:r>
            <a:endParaRPr lang="en-US" sz="36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logins this page will be displayed first.</a:t>
            </a:r>
          </a:p>
          <a:p>
            <a:r>
              <a:rPr lang="en-US" dirty="0" smtClean="0"/>
              <a:t>This page contains information about Projects Portfolio.</a:t>
            </a:r>
          </a:p>
        </p:txBody>
      </p:sp>
      <p:pic>
        <p:nvPicPr>
          <p:cNvPr id="7" name="Content Placeholder 6"/>
          <p:cNvPicPr>
            <a:picLocks noGrp="1"/>
          </p:cNvPicPr>
          <p:nvPr>
            <p:ph idx="1"/>
          </p:nvPr>
        </p:nvPicPr>
        <p:blipFill>
          <a:blip r:embed="rId3" cstate="print"/>
          <a:srcRect/>
          <a:stretch>
            <a:fillRect/>
          </a:stretch>
        </p:blipFill>
        <p:spPr bwMode="auto">
          <a:xfrm>
            <a:off x="1219200" y="685800"/>
            <a:ext cx="7620000" cy="51816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Software Development Portfolio</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S/w Development  this page will be displayed.</a:t>
            </a:r>
          </a:p>
          <a:p>
            <a:r>
              <a:rPr lang="en-US" dirty="0" smtClean="0"/>
              <a:t>This page contains sample Portfolio of Software Development.</a:t>
            </a:r>
          </a:p>
        </p:txBody>
      </p:sp>
      <p:pic>
        <p:nvPicPr>
          <p:cNvPr id="6" name="Content Placeholder 5"/>
          <p:cNvPicPr>
            <a:picLocks noGrp="1"/>
          </p:cNvPicPr>
          <p:nvPr>
            <p:ph idx="1"/>
          </p:nvPr>
        </p:nvPicPr>
        <p:blipFill>
          <a:blip r:embed="rId3" cstate="print"/>
          <a:srcRect/>
          <a:stretch>
            <a:fillRect/>
          </a:stretch>
        </p:blipFill>
        <p:spPr bwMode="auto">
          <a:xfrm>
            <a:off x="1219201" y="685800"/>
            <a:ext cx="7543800" cy="51054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Web Design Portfolio</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Web Design Portfolio this page will be displayed.</a:t>
            </a:r>
          </a:p>
          <a:p>
            <a:r>
              <a:rPr lang="en-US" dirty="0" smtClean="0"/>
              <a:t>This page contains sample Portfolio of  Web Design.</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Search Engine Portfolio</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Search Engine Portfolio this page will be displayed.</a:t>
            </a:r>
          </a:p>
          <a:p>
            <a:r>
              <a:rPr lang="en-US" dirty="0" smtClean="0"/>
              <a:t>This page contains sample Portfolio of SEO.</a:t>
            </a:r>
          </a:p>
        </p:txBody>
      </p:sp>
      <p:pic>
        <p:nvPicPr>
          <p:cNvPr id="6" name="Content Placeholder 5"/>
          <p:cNvPicPr>
            <a:picLocks noGrp="1"/>
          </p:cNvPicPr>
          <p:nvPr>
            <p:ph idx="1"/>
          </p:nvPr>
        </p:nvPicPr>
        <p:blipFill>
          <a:blip r:embed="rId3" cstate="print"/>
          <a:srcRect/>
          <a:stretch>
            <a:fillRect/>
          </a:stretch>
        </p:blipFill>
        <p:spPr bwMode="auto">
          <a:xfrm>
            <a:off x="1219200" y="609600"/>
            <a:ext cx="7543800" cy="51054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Technologies</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Technologies this page will be displayed.</a:t>
            </a:r>
          </a:p>
          <a:p>
            <a:r>
              <a:rPr lang="en-US" dirty="0" smtClean="0"/>
              <a:t>This page contains information about some technologies provided by Microsoft.</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AJAX Development</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AJAX this page will be displayed.</a:t>
            </a:r>
          </a:p>
          <a:p>
            <a:r>
              <a:rPr lang="en-US" dirty="0" smtClean="0"/>
              <a:t>This page contains information about AJAX Development in SIIT.</a:t>
            </a:r>
          </a:p>
        </p:txBody>
      </p:sp>
      <p:pic>
        <p:nvPicPr>
          <p:cNvPr id="6" name="Content Placeholder 5"/>
          <p:cNvPicPr>
            <a:picLocks noGrp="1"/>
          </p:cNvPicPr>
          <p:nvPr>
            <p:ph idx="1"/>
          </p:nvPr>
        </p:nvPicPr>
        <p:blipFill>
          <a:blip r:embed="rId3" cstate="print"/>
          <a:srcRect/>
          <a:stretch>
            <a:fillRect/>
          </a:stretch>
        </p:blipFill>
        <p:spPr bwMode="auto">
          <a:xfrm>
            <a:off x="1219200" y="609600"/>
            <a:ext cx="7543800" cy="51816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Oracle Development</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Oracle Development this page will be displayed.</a:t>
            </a:r>
          </a:p>
          <a:p>
            <a:r>
              <a:rPr lang="en-US" dirty="0" smtClean="0"/>
              <a:t>This page contains information about Oracle Development in SIIT.</a:t>
            </a:r>
          </a:p>
        </p:txBody>
      </p:sp>
      <p:pic>
        <p:nvPicPr>
          <p:cNvPr id="7" name="Content Placeholder 6"/>
          <p:cNvPicPr>
            <a:picLocks noGrp="1"/>
          </p:cNvPicPr>
          <p:nvPr>
            <p:ph idx="1"/>
          </p:nvPr>
        </p:nvPicPr>
        <p:blipFill>
          <a:blip r:embed="rId3" cstate="print"/>
          <a:srcRect/>
          <a:stretch>
            <a:fillRect/>
          </a:stretch>
        </p:blipFill>
        <p:spPr bwMode="auto">
          <a:xfrm>
            <a:off x="1219201" y="609600"/>
            <a:ext cx="75438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Java|J2ee|J2ME Development</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JAVA|J2EE|J2ME this page will be displayed.</a:t>
            </a:r>
          </a:p>
          <a:p>
            <a:r>
              <a:rPr lang="en-US" dirty="0" smtClean="0"/>
              <a:t>This page contains information about JAVA Development in SIIT.</a:t>
            </a:r>
          </a:p>
        </p:txBody>
      </p:sp>
      <p:pic>
        <p:nvPicPr>
          <p:cNvPr id="6" name="Content Placeholder 5"/>
          <p:cNvPicPr>
            <a:picLocks noGrp="1"/>
          </p:cNvPicPr>
          <p:nvPr>
            <p:ph idx="1"/>
          </p:nvPr>
        </p:nvPicPr>
        <p:blipFill>
          <a:blip r:embed="rId3" cstate="print"/>
          <a:srcRect/>
          <a:stretch>
            <a:fillRect/>
          </a:stretch>
        </p:blipFill>
        <p:spPr bwMode="auto">
          <a:xfrm>
            <a:off x="1219201" y="685800"/>
            <a:ext cx="7543800" cy="51816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.NET Framework 3.5</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.NET Framework 3.5 this page will be displayed.</a:t>
            </a:r>
          </a:p>
          <a:p>
            <a:r>
              <a:rPr lang="en-US" dirty="0" smtClean="0"/>
              <a:t>This page contains information about .NET Framework 3.5.</a:t>
            </a:r>
          </a:p>
        </p:txBody>
      </p:sp>
      <p:pic>
        <p:nvPicPr>
          <p:cNvPr id="7" name="Content Placeholder 6"/>
          <p:cNvPicPr>
            <a:picLocks noGrp="1"/>
          </p:cNvPicPr>
          <p:nvPr>
            <p:ph idx="1"/>
          </p:nvPr>
        </p:nvPicPr>
        <p:blipFill>
          <a:blip r:embed="rId3" cstate="print"/>
          <a:srcRect/>
          <a:stretch>
            <a:fillRect/>
          </a:stretch>
        </p:blipFill>
        <p:spPr bwMode="auto">
          <a:xfrm>
            <a:off x="1143000" y="609600"/>
            <a:ext cx="7620000" cy="51816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38200"/>
          </a:xfrm>
        </p:spPr>
        <p:txBody>
          <a:bodyPr>
            <a:normAutofit/>
          </a:bodyPr>
          <a:lstStyle/>
          <a:p>
            <a:pPr algn="ctr"/>
            <a:r>
              <a:rPr lang="en-US" sz="3600" b="1" dirty="0" smtClean="0">
                <a:solidFill>
                  <a:schemeClr val="tx1"/>
                </a:solidFill>
                <a:latin typeface="Copperplate Gothic Bold" pitchFamily="34" charset="0"/>
              </a:rPr>
              <a:t>Client Flow Chart</a:t>
            </a:r>
            <a:endParaRPr lang="en-US" sz="3600" dirty="0"/>
          </a:p>
        </p:txBody>
      </p:sp>
      <p:pic>
        <p:nvPicPr>
          <p:cNvPr id="2050" name="Picture 2" descr="C:\Users\BHAGYESH\Desktop\snips\client1.jpg"/>
          <p:cNvPicPr>
            <a:picLocks noGrp="1" noChangeAspect="1" noChangeArrowheads="1"/>
          </p:cNvPicPr>
          <p:nvPr>
            <p:ph idx="1"/>
          </p:nvPr>
        </p:nvPicPr>
        <p:blipFill>
          <a:blip r:embed="rId2"/>
          <a:srcRect/>
          <a:stretch>
            <a:fillRect/>
          </a:stretch>
        </p:blipFill>
        <p:spPr bwMode="auto">
          <a:xfrm>
            <a:off x="1295401" y="914400"/>
            <a:ext cx="7848600" cy="57150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Add New Project</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Projects this page will be displayed.</a:t>
            </a:r>
          </a:p>
          <a:p>
            <a:r>
              <a:rPr lang="en-US" dirty="0" smtClean="0"/>
              <a:t>Client can add new project. Client have to fill their requirement in this page.</a:t>
            </a:r>
          </a:p>
        </p:txBody>
      </p:sp>
      <p:pic>
        <p:nvPicPr>
          <p:cNvPr id="1027" name="Picture 3" descr="C:\Users\BHAGYESH\Desktop\snips\clientaddproject.jpg"/>
          <p:cNvPicPr>
            <a:picLocks noGrp="1" noChangeAspect="1" noChangeArrowheads="1"/>
          </p:cNvPicPr>
          <p:nvPr>
            <p:ph idx="1"/>
          </p:nvPr>
        </p:nvPicPr>
        <p:blipFill>
          <a:blip r:embed="rId3"/>
          <a:srcRect/>
          <a:stretch>
            <a:fillRect/>
          </a:stretch>
        </p:blipFill>
        <p:spPr bwMode="auto">
          <a:xfrm>
            <a:off x="1219200" y="609600"/>
            <a:ext cx="7696200" cy="5257800"/>
          </a:xfrm>
          <a:prstGeom prst="rect">
            <a:avLst/>
          </a:prstGeom>
          <a:noFill/>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Request to Delete Project</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Delete Project this page will be displayed.</a:t>
            </a:r>
          </a:p>
          <a:p>
            <a:r>
              <a:rPr lang="en-US" dirty="0" smtClean="0"/>
              <a:t>Client can send request to delete project after his/her project approved.</a:t>
            </a:r>
          </a:p>
        </p:txBody>
      </p:sp>
      <p:pic>
        <p:nvPicPr>
          <p:cNvPr id="7" name="Content Placeholder 6"/>
          <p:cNvPicPr>
            <a:picLocks noGrp="1"/>
          </p:cNvPicPr>
          <p:nvPr>
            <p:ph idx="1"/>
          </p:nvPr>
        </p:nvPicPr>
        <p:blipFill>
          <a:blip r:embed="rId3" cstate="print"/>
          <a:srcRect/>
          <a:stretch>
            <a:fillRect/>
          </a:stretch>
        </p:blipFill>
        <p:spPr bwMode="auto">
          <a:xfrm>
            <a:off x="1219200" y="685800"/>
            <a:ext cx="7543800" cy="51816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Submitted Projects</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Submitted Projects this page will be displayed.</a:t>
            </a:r>
          </a:p>
          <a:p>
            <a:r>
              <a:rPr lang="en-US" dirty="0" smtClean="0"/>
              <a:t>This page contains the detail of  projects submitted by Client .</a:t>
            </a:r>
          </a:p>
        </p:txBody>
      </p:sp>
      <p:pic>
        <p:nvPicPr>
          <p:cNvPr id="6" name="Content Placeholder 5"/>
          <p:cNvPicPr>
            <a:picLocks noGrp="1"/>
          </p:cNvPicPr>
          <p:nvPr>
            <p:ph idx="1"/>
          </p:nvPr>
        </p:nvPicPr>
        <p:blipFill>
          <a:blip r:embed="rId3" cstate="print"/>
          <a:srcRect/>
          <a:stretch>
            <a:fillRect/>
          </a:stretch>
        </p:blipFill>
        <p:spPr bwMode="auto">
          <a:xfrm>
            <a:off x="1219200" y="609600"/>
            <a:ext cx="7543800" cy="51816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Project Status</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Project Status this page will be displayed.</a:t>
            </a:r>
          </a:p>
          <a:p>
            <a:r>
              <a:rPr lang="en-US" dirty="0" smtClean="0"/>
              <a:t>This page contains status of project. Client also can download video if added. </a:t>
            </a:r>
          </a:p>
        </p:txBody>
      </p:sp>
      <p:pic>
        <p:nvPicPr>
          <p:cNvPr id="7" name="Content Placeholder 6"/>
          <p:cNvPicPr>
            <a:picLocks noGrp="1"/>
          </p:cNvPicPr>
          <p:nvPr>
            <p:ph idx="1"/>
          </p:nvPr>
        </p:nvPicPr>
        <p:blipFill>
          <a:blip r:embed="rId3" cstate="print"/>
          <a:srcRect/>
          <a:stretch>
            <a:fillRect/>
          </a:stretch>
        </p:blipFill>
        <p:spPr bwMode="auto">
          <a:xfrm>
            <a:off x="1219200" y="609600"/>
            <a:ext cx="75438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Make Payment</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Make Payment this page will be displayed.</a:t>
            </a:r>
          </a:p>
          <a:p>
            <a:r>
              <a:rPr lang="en-US" dirty="0" smtClean="0"/>
              <a:t>Client will be able to download project after finishing payment.</a:t>
            </a:r>
          </a:p>
        </p:txBody>
      </p:sp>
      <p:pic>
        <p:nvPicPr>
          <p:cNvPr id="6" name="Content Placeholder 5"/>
          <p:cNvPicPr>
            <a:picLocks noGrp="1"/>
          </p:cNvPicPr>
          <p:nvPr>
            <p:ph idx="1"/>
          </p:nvPr>
        </p:nvPicPr>
        <p:blipFill>
          <a:blip r:embed="rId3" cstate="print"/>
          <a:srcRect/>
          <a:stretch>
            <a:fillRect/>
          </a:stretch>
        </p:blipFill>
        <p:spPr bwMode="auto">
          <a:xfrm>
            <a:off x="1219200" y="609600"/>
            <a:ext cx="74676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Download Project</a:t>
            </a:r>
            <a:endParaRPr lang="en-US" sz="2800" dirty="0">
              <a:solidFill>
                <a:schemeClr val="tx1"/>
              </a:solidFill>
              <a:latin typeface="Copperplate Gothic Bold" pitchFamily="34" charset="0"/>
            </a:endParaRPr>
          </a:p>
        </p:txBody>
      </p:sp>
      <p:sp>
        <p:nvSpPr>
          <p:cNvPr id="8" name="TextBox 7"/>
          <p:cNvSpPr txBox="1"/>
          <p:nvPr/>
        </p:nvSpPr>
        <p:spPr>
          <a:xfrm>
            <a:off x="1219200" y="5943600"/>
            <a:ext cx="7620000" cy="646331"/>
          </a:xfrm>
          <a:prstGeom prst="rect">
            <a:avLst/>
          </a:prstGeom>
          <a:noFill/>
        </p:spPr>
        <p:txBody>
          <a:bodyPr wrap="square" rtlCol="0">
            <a:spAutoFit/>
          </a:bodyPr>
          <a:lstStyle/>
          <a:p>
            <a:r>
              <a:rPr lang="en-US" dirty="0" smtClean="0"/>
              <a:t>Whenever  Client click on Download Project this page will be displayed.</a:t>
            </a:r>
          </a:p>
          <a:p>
            <a:r>
              <a:rPr lang="en-US" dirty="0" smtClean="0"/>
              <a:t>From this page Client can Download their Project.</a:t>
            </a:r>
          </a:p>
        </p:txBody>
      </p:sp>
      <p:pic>
        <p:nvPicPr>
          <p:cNvPr id="7" name="Content Placeholder 6"/>
          <p:cNvPicPr>
            <a:picLocks noGrp="1"/>
          </p:cNvPicPr>
          <p:nvPr>
            <p:ph idx="1"/>
          </p:nvPr>
        </p:nvPicPr>
        <p:blipFill>
          <a:blip r:embed="rId3" cstate="print"/>
          <a:srcRect/>
          <a:stretch>
            <a:fillRect/>
          </a:stretch>
        </p:blipFill>
        <p:spPr bwMode="auto">
          <a:xfrm>
            <a:off x="1295400" y="609600"/>
            <a:ext cx="74676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Client Site Map</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client click on Site Map then this page will be displayed. </a:t>
            </a:r>
          </a:p>
          <a:p>
            <a:r>
              <a:rPr lang="en-US" dirty="0" smtClean="0"/>
              <a:t>This is site map page, this page contains all links of client side.</a:t>
            </a:r>
          </a:p>
        </p:txBody>
      </p:sp>
      <p:pic>
        <p:nvPicPr>
          <p:cNvPr id="6" name="Content Placeholder 5"/>
          <p:cNvPicPr>
            <a:picLocks noGrp="1"/>
          </p:cNvPicPr>
          <p:nvPr>
            <p:ph idx="1"/>
          </p:nvPr>
        </p:nvPicPr>
        <p:blipFill>
          <a:blip r:embed="rId3" cstate="print"/>
          <a:srcRect/>
          <a:stretch>
            <a:fillRect/>
          </a:stretch>
        </p:blipFill>
        <p:spPr bwMode="auto">
          <a:xfrm>
            <a:off x="1143000" y="609600"/>
            <a:ext cx="7619999"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Change Password</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client click on Change Password then this page will be displayed. </a:t>
            </a:r>
          </a:p>
          <a:p>
            <a:r>
              <a:rPr lang="en-US" dirty="0" smtClean="0"/>
              <a:t>Client can change password by providing current password.</a:t>
            </a:r>
          </a:p>
        </p:txBody>
      </p:sp>
      <p:pic>
        <p:nvPicPr>
          <p:cNvPr id="7" name="Content Placeholder 6"/>
          <p:cNvPicPr>
            <a:picLocks noGrp="1"/>
          </p:cNvPicPr>
          <p:nvPr>
            <p:ph idx="1"/>
          </p:nvPr>
        </p:nvPicPr>
        <p:blipFill>
          <a:blip r:embed="rId3" cstate="print"/>
          <a:srcRect/>
          <a:stretch>
            <a:fillRect/>
          </a:stretch>
        </p:blipFill>
        <p:spPr bwMode="auto">
          <a:xfrm>
            <a:off x="1143000" y="609600"/>
            <a:ext cx="76200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705600"/>
          </a:xfrm>
        </p:spPr>
        <p:txBody>
          <a:bodyPr>
            <a:normAutofit/>
          </a:bodyPr>
          <a:lstStyle/>
          <a:p>
            <a:pPr algn="ctr"/>
            <a:r>
              <a:rPr lang="en-US" sz="6600" dirty="0" smtClean="0">
                <a:solidFill>
                  <a:schemeClr val="tx1"/>
                </a:solidFill>
                <a:latin typeface="Copperplate Gothic Bold" pitchFamily="34" charset="0"/>
              </a:rPr>
              <a:t>Human Resource Manager</a:t>
            </a:r>
            <a:endParaRPr lang="en-US" sz="6600" dirty="0">
              <a:solidFill>
                <a:schemeClr val="tx1"/>
              </a:solidFill>
              <a:latin typeface="Copperplate Gothic Bold" pitchFamily="34" charset="0"/>
            </a:endParaRPr>
          </a:p>
        </p:txBody>
      </p:sp>
      <p:sp>
        <p:nvSpPr>
          <p:cNvPr id="5" name="Right Arrow 4">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HR Home</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logins then this page will be displayed first. </a:t>
            </a:r>
          </a:p>
          <a:p>
            <a:r>
              <a:rPr lang="en-US" dirty="0" smtClean="0"/>
              <a:t>This page contains information about Web Designing.</a:t>
            </a:r>
          </a:p>
        </p:txBody>
      </p:sp>
      <p:pic>
        <p:nvPicPr>
          <p:cNvPr id="6" name="Content Placeholder 5"/>
          <p:cNvPicPr>
            <a:picLocks noGrp="1"/>
          </p:cNvPicPr>
          <p:nvPr>
            <p:ph idx="1"/>
          </p:nvPr>
        </p:nvPicPr>
        <p:blipFill>
          <a:blip r:embed="rId3" cstate="print"/>
          <a:srcRect/>
          <a:stretch>
            <a:fillRect/>
          </a:stretch>
        </p:blipFill>
        <p:spPr bwMode="auto">
          <a:xfrm>
            <a:off x="1219200" y="685800"/>
            <a:ext cx="75438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14400"/>
          </a:xfrm>
        </p:spPr>
        <p:txBody>
          <a:bodyPr>
            <a:normAutofit/>
          </a:bodyPr>
          <a:lstStyle/>
          <a:p>
            <a:pPr algn="ctr"/>
            <a:r>
              <a:rPr lang="en-US" sz="3600" b="1" dirty="0" smtClean="0">
                <a:solidFill>
                  <a:schemeClr val="tx1"/>
                </a:solidFill>
                <a:latin typeface="Copperplate Gothic Bold" pitchFamily="34" charset="0"/>
              </a:rPr>
              <a:t>Human Resource Manager</a:t>
            </a:r>
            <a:endParaRPr lang="en-US" sz="3600" dirty="0"/>
          </a:p>
        </p:txBody>
      </p:sp>
      <p:pic>
        <p:nvPicPr>
          <p:cNvPr id="3074" name="Picture 2" descr="C:\Users\BHAGYESH\Desktop\snips\HR1.jpg"/>
          <p:cNvPicPr>
            <a:picLocks noGrp="1" noChangeAspect="1" noChangeArrowheads="1"/>
          </p:cNvPicPr>
          <p:nvPr>
            <p:ph idx="1"/>
          </p:nvPr>
        </p:nvPicPr>
        <p:blipFill>
          <a:blip r:embed="rId2"/>
          <a:srcRect/>
          <a:stretch>
            <a:fillRect/>
          </a:stretch>
        </p:blipFill>
        <p:spPr bwMode="auto">
          <a:xfrm>
            <a:off x="1219200" y="762000"/>
            <a:ext cx="7924800" cy="5943600"/>
          </a:xfrm>
          <a:prstGeom prst="rect">
            <a:avLst/>
          </a:prstGeom>
          <a:noFill/>
        </p:spPr>
      </p:pic>
      <p:sp>
        <p:nvSpPr>
          <p:cNvPr id="4" name="Right Arrow 3">
            <a:hlinkClick r:id="rId3"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HR Home</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Web SEO then this page will be displayed. </a:t>
            </a:r>
          </a:p>
          <a:p>
            <a:r>
              <a:rPr lang="en-US" dirty="0" smtClean="0"/>
              <a:t>This page contains information about Search Engine Optimization.</a:t>
            </a:r>
          </a:p>
        </p:txBody>
      </p:sp>
      <p:pic>
        <p:nvPicPr>
          <p:cNvPr id="7" name="Content Placeholder 6"/>
          <p:cNvPicPr>
            <a:picLocks noGrp="1"/>
          </p:cNvPicPr>
          <p:nvPr>
            <p:ph idx="1"/>
          </p:nvPr>
        </p:nvPicPr>
        <p:blipFill>
          <a:blip r:embed="rId3" cstate="print"/>
          <a:srcRect/>
          <a:stretch>
            <a:fillRect/>
          </a:stretch>
        </p:blipFill>
        <p:spPr bwMode="auto">
          <a:xfrm>
            <a:off x="1143000" y="685800"/>
            <a:ext cx="76200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Manage Employee</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Employees then this page will be displayed. </a:t>
            </a:r>
          </a:p>
          <a:p>
            <a:r>
              <a:rPr lang="en-US" dirty="0" smtClean="0"/>
              <a:t>HR can view and delete the Designer, Developer and Tester.</a:t>
            </a:r>
          </a:p>
        </p:txBody>
      </p:sp>
      <p:pic>
        <p:nvPicPr>
          <p:cNvPr id="6" name="Content Placeholder 5"/>
          <p:cNvPicPr>
            <a:picLocks noGrp="1"/>
          </p:cNvPicPr>
          <p:nvPr>
            <p:ph idx="1"/>
          </p:nvPr>
        </p:nvPicPr>
        <p:blipFill>
          <a:blip r:embed="rId3" cstate="print"/>
          <a:srcRect/>
          <a:stretch>
            <a:fillRect/>
          </a:stretch>
        </p:blipFill>
        <p:spPr bwMode="auto">
          <a:xfrm>
            <a:off x="1219200" y="609600"/>
            <a:ext cx="7620000" cy="53340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Edit Employee Details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Edit from grid view then this page will be displayed. </a:t>
            </a:r>
          </a:p>
          <a:p>
            <a:r>
              <a:rPr lang="en-US" dirty="0" smtClean="0"/>
              <a:t>HR can edit the details of Designer, Developer and Tester.</a:t>
            </a:r>
          </a:p>
        </p:txBody>
      </p:sp>
      <p:pic>
        <p:nvPicPr>
          <p:cNvPr id="7" name="Content Placeholder 6"/>
          <p:cNvPicPr>
            <a:picLocks noGrp="1"/>
          </p:cNvPicPr>
          <p:nvPr>
            <p:ph idx="1"/>
          </p:nvPr>
        </p:nvPicPr>
        <p:blipFill>
          <a:blip r:embed="rId3" cstate="print"/>
          <a:srcRect/>
          <a:stretch>
            <a:fillRect/>
          </a:stretch>
        </p:blipFill>
        <p:spPr bwMode="auto">
          <a:xfrm>
            <a:off x="1143000" y="609600"/>
            <a:ext cx="7620000" cy="52578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Add Employee</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Add Employee then this page will be displayed. </a:t>
            </a:r>
          </a:p>
          <a:p>
            <a:r>
              <a:rPr lang="en-US" dirty="0" smtClean="0"/>
              <a:t>HR can add new employee and can mail email-ID and password to employee.</a:t>
            </a:r>
          </a:p>
        </p:txBody>
      </p:sp>
      <p:pic>
        <p:nvPicPr>
          <p:cNvPr id="6" name="Content Placeholder 5"/>
          <p:cNvPicPr>
            <a:picLocks noGrp="1"/>
          </p:cNvPicPr>
          <p:nvPr>
            <p:ph idx="1"/>
          </p:nvPr>
        </p:nvPicPr>
        <p:blipFill>
          <a:blip r:embed="rId3" cstate="print"/>
          <a:srcRect/>
          <a:stretch>
            <a:fillRect/>
          </a:stretch>
        </p:blipFill>
        <p:spPr bwMode="auto">
          <a:xfrm>
            <a:off x="1219200" y="609600"/>
            <a:ext cx="7620000" cy="53340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Change Profile</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Profile then this page will be displayed. </a:t>
            </a:r>
          </a:p>
          <a:p>
            <a:r>
              <a:rPr lang="en-US" dirty="0" smtClean="0"/>
              <a:t>HR can Update his/her profile from this page.</a:t>
            </a:r>
          </a:p>
        </p:txBody>
      </p:sp>
      <p:pic>
        <p:nvPicPr>
          <p:cNvPr id="7" name="Content Placeholder 6"/>
          <p:cNvPicPr>
            <a:picLocks noGrp="1"/>
          </p:cNvPicPr>
          <p:nvPr>
            <p:ph idx="1"/>
          </p:nvPr>
        </p:nvPicPr>
        <p:blipFill>
          <a:blip r:embed="rId3" cstate="print"/>
          <a:srcRect/>
          <a:stretch>
            <a:fillRect/>
          </a:stretch>
        </p:blipFill>
        <p:spPr bwMode="auto">
          <a:xfrm>
            <a:off x="1219200" y="609600"/>
            <a:ext cx="7620000" cy="53340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View Requested Project</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Projects then this page will be displayed. </a:t>
            </a:r>
          </a:p>
          <a:p>
            <a:r>
              <a:rPr lang="en-US" dirty="0" smtClean="0"/>
              <a:t>HR can Approve or </a:t>
            </a:r>
            <a:r>
              <a:rPr lang="en-US" dirty="0" err="1" smtClean="0"/>
              <a:t>UnApprove</a:t>
            </a:r>
            <a:r>
              <a:rPr lang="en-US" dirty="0" smtClean="0"/>
              <a:t> the project requested by client.</a:t>
            </a:r>
          </a:p>
        </p:txBody>
      </p:sp>
      <p:pic>
        <p:nvPicPr>
          <p:cNvPr id="6" name="Content Placeholder 5"/>
          <p:cNvPicPr>
            <a:picLocks noGrp="1"/>
          </p:cNvPicPr>
          <p:nvPr>
            <p:ph idx="1"/>
          </p:nvPr>
        </p:nvPicPr>
        <p:blipFill>
          <a:blip r:embed="rId3" cstate="print"/>
          <a:srcRect/>
          <a:stretch>
            <a:fillRect/>
          </a:stretch>
        </p:blipFill>
        <p:spPr bwMode="auto">
          <a:xfrm>
            <a:off x="1219200" y="609600"/>
            <a:ext cx="7620000" cy="52578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Send Mail</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a:t>
            </a:r>
            <a:r>
              <a:rPr lang="en-US" dirty="0" err="1" smtClean="0"/>
              <a:t>UnApprove</a:t>
            </a:r>
            <a:r>
              <a:rPr lang="en-US" dirty="0" smtClean="0"/>
              <a:t> then this page will be displayed. </a:t>
            </a:r>
          </a:p>
          <a:p>
            <a:r>
              <a:rPr lang="en-US" dirty="0" smtClean="0"/>
              <a:t>HR can send mail the client that his/her project is </a:t>
            </a:r>
            <a:r>
              <a:rPr lang="en-US" dirty="0" err="1" smtClean="0"/>
              <a:t>UnApproved</a:t>
            </a:r>
            <a:r>
              <a:rPr lang="en-US" dirty="0" smtClean="0"/>
              <a:t>.</a:t>
            </a:r>
          </a:p>
        </p:txBody>
      </p:sp>
      <p:pic>
        <p:nvPicPr>
          <p:cNvPr id="7" name="Content Placeholder 6"/>
          <p:cNvPicPr>
            <a:picLocks noGrp="1"/>
          </p:cNvPicPr>
          <p:nvPr>
            <p:ph idx="1"/>
          </p:nvPr>
        </p:nvPicPr>
        <p:blipFill>
          <a:blip r:embed="rId3" cstate="print"/>
          <a:srcRect/>
          <a:stretch>
            <a:fillRect/>
          </a:stretch>
        </p:blipFill>
        <p:spPr bwMode="auto">
          <a:xfrm>
            <a:off x="1295400" y="609600"/>
            <a:ext cx="7543800" cy="53340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Site Map</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Site Map then this page will be displayed. </a:t>
            </a:r>
          </a:p>
          <a:p>
            <a:r>
              <a:rPr lang="en-US" dirty="0" smtClean="0"/>
              <a:t>This is site map page, this page contains all links of HR side.</a:t>
            </a:r>
          </a:p>
        </p:txBody>
      </p:sp>
      <p:pic>
        <p:nvPicPr>
          <p:cNvPr id="6" name="Content Placeholder 5"/>
          <p:cNvPicPr>
            <a:picLocks noGrp="1"/>
          </p:cNvPicPr>
          <p:nvPr>
            <p:ph idx="1"/>
          </p:nvPr>
        </p:nvPicPr>
        <p:blipFill>
          <a:blip r:embed="rId3" cstate="print"/>
          <a:srcRect/>
          <a:stretch>
            <a:fillRect/>
          </a:stretch>
        </p:blipFill>
        <p:spPr bwMode="auto">
          <a:xfrm>
            <a:off x="1143000" y="609600"/>
            <a:ext cx="7696200" cy="53340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Change Password</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Change Password then this page will be displayed. </a:t>
            </a:r>
          </a:p>
          <a:p>
            <a:r>
              <a:rPr lang="en-US" dirty="0" smtClean="0"/>
              <a:t>HR can change password by providing current password.</a:t>
            </a:r>
          </a:p>
        </p:txBody>
      </p:sp>
      <p:pic>
        <p:nvPicPr>
          <p:cNvPr id="7" name="Content Placeholder 6"/>
          <p:cNvPicPr>
            <a:picLocks noGrp="1"/>
          </p:cNvPicPr>
          <p:nvPr>
            <p:ph idx="1"/>
          </p:nvPr>
        </p:nvPicPr>
        <p:blipFill>
          <a:blip r:embed="rId3" cstate="print"/>
          <a:srcRect/>
          <a:stretch>
            <a:fillRect/>
          </a:stretch>
        </p:blipFill>
        <p:spPr bwMode="auto">
          <a:xfrm>
            <a:off x="1219200" y="609600"/>
            <a:ext cx="7620000" cy="5334000"/>
          </a:xfrm>
          <a:prstGeom prst="rect">
            <a:avLst/>
          </a:prstGeom>
          <a:noFill/>
          <a:ln w="9525">
            <a:noFill/>
            <a:miter lim="800000"/>
            <a:headEnd/>
            <a:tailEnd/>
          </a:ln>
        </p:spPr>
      </p:pic>
      <p:sp>
        <p:nvSpPr>
          <p:cNvPr id="6" name="Right Arrow 5">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35608" y="0"/>
            <a:ext cx="7498080" cy="685800"/>
          </a:xfrm>
        </p:spPr>
        <p:txBody>
          <a:bodyPr>
            <a:normAutofit/>
          </a:bodyPr>
          <a:lstStyle/>
          <a:p>
            <a:pPr algn="ctr"/>
            <a:r>
              <a:rPr lang="en-US" sz="2800" dirty="0" smtClean="0">
                <a:solidFill>
                  <a:schemeClr val="tx1"/>
                </a:solidFill>
                <a:latin typeface="Copperplate Gothic Bold" pitchFamily="34" charset="0"/>
              </a:rPr>
              <a:t>Submitted Projects</a:t>
            </a:r>
            <a:endParaRPr lang="en-US" sz="2800" dirty="0">
              <a:solidFill>
                <a:schemeClr val="tx1"/>
              </a:solidFill>
              <a:latin typeface="Copperplate Gothic Bold" pitchFamily="34" charset="0"/>
            </a:endParaRPr>
          </a:p>
        </p:txBody>
      </p:sp>
      <p:sp>
        <p:nvSpPr>
          <p:cNvPr id="8" name="TextBox 7"/>
          <p:cNvSpPr txBox="1"/>
          <p:nvPr/>
        </p:nvSpPr>
        <p:spPr>
          <a:xfrm>
            <a:off x="1219200" y="6019800"/>
            <a:ext cx="7620000" cy="646331"/>
          </a:xfrm>
          <a:prstGeom prst="rect">
            <a:avLst/>
          </a:prstGeom>
          <a:noFill/>
        </p:spPr>
        <p:txBody>
          <a:bodyPr wrap="square" rtlCol="0">
            <a:spAutoFit/>
          </a:bodyPr>
          <a:lstStyle/>
          <a:p>
            <a:r>
              <a:rPr lang="en-US" dirty="0" smtClean="0"/>
              <a:t>Whenever  HR click on Submitted Projects then this page will be displayed. </a:t>
            </a:r>
          </a:p>
          <a:p>
            <a:r>
              <a:rPr lang="en-US" dirty="0" smtClean="0"/>
              <a:t>This page Contains Approved and </a:t>
            </a:r>
            <a:r>
              <a:rPr lang="en-US" dirty="0" err="1" smtClean="0"/>
              <a:t>UnApproved</a:t>
            </a:r>
            <a:r>
              <a:rPr lang="en-US" dirty="0" smtClean="0"/>
              <a:t> Project’s detail by HR.</a:t>
            </a:r>
          </a:p>
        </p:txBody>
      </p:sp>
      <p:pic>
        <p:nvPicPr>
          <p:cNvPr id="6" name="Content Placeholder 5"/>
          <p:cNvPicPr>
            <a:picLocks noGrp="1"/>
          </p:cNvPicPr>
          <p:nvPr>
            <p:ph idx="1"/>
          </p:nvPr>
        </p:nvPicPr>
        <p:blipFill>
          <a:blip r:embed="rId3" cstate="print"/>
          <a:srcRect/>
          <a:stretch>
            <a:fillRect/>
          </a:stretch>
        </p:blipFill>
        <p:spPr bwMode="auto">
          <a:xfrm>
            <a:off x="1143000" y="609600"/>
            <a:ext cx="7696200" cy="5334000"/>
          </a:xfrm>
          <a:prstGeom prst="rect">
            <a:avLst/>
          </a:prstGeom>
          <a:noFill/>
          <a:ln w="9525">
            <a:noFill/>
            <a:miter lim="800000"/>
            <a:headEnd/>
            <a:tailEnd/>
          </a:ln>
        </p:spPr>
      </p:pic>
      <p:sp>
        <p:nvSpPr>
          <p:cNvPr id="7" name="Right Arrow 6">
            <a:hlinkClick r:id="rId4" action="ppaction://hlinksldjump"/>
          </p:cNvPr>
          <p:cNvSpPr/>
          <p:nvPr/>
        </p:nvSpPr>
        <p:spPr>
          <a:xfrm flipH="1">
            <a:off x="8686800" y="0"/>
            <a:ext cx="457200" cy="4572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Custom 5">
      <a:dk1>
        <a:sysClr val="windowText" lastClr="000000"/>
      </a:dk1>
      <a:lt1>
        <a:sysClr val="window" lastClr="FFFFFF"/>
      </a:lt1>
      <a:dk2>
        <a:srgbClr val="676A55"/>
      </a:dk2>
      <a:lt2>
        <a:srgbClr val="EAEBDE"/>
      </a:lt2>
      <a:accent1>
        <a:srgbClr val="44472B"/>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1299</TotalTime>
  <Words>4226</Words>
  <Application>Microsoft Office PowerPoint</Application>
  <PresentationFormat>On-screen Show (4:3)</PresentationFormat>
  <Paragraphs>746</Paragraphs>
  <Slides>159</Slides>
  <Notes>105</Notes>
  <HiddenSlides>0</HiddenSlides>
  <MMClips>0</MMClips>
  <ScaleCrop>false</ScaleCrop>
  <HeadingPairs>
    <vt:vector size="4" baseType="variant">
      <vt:variant>
        <vt:lpstr>Theme</vt:lpstr>
      </vt:variant>
      <vt:variant>
        <vt:i4>1</vt:i4>
      </vt:variant>
      <vt:variant>
        <vt:lpstr>Slide Titles</vt:lpstr>
      </vt:variant>
      <vt:variant>
        <vt:i4>159</vt:i4>
      </vt:variant>
    </vt:vector>
  </HeadingPairs>
  <TitlesOfParts>
    <vt:vector size="160" baseType="lpstr">
      <vt:lpstr>Solstice</vt:lpstr>
      <vt:lpstr>                       “E-WEB Creators”</vt:lpstr>
      <vt:lpstr>About the System</vt:lpstr>
      <vt:lpstr>Detailed Description of the System</vt:lpstr>
      <vt:lpstr>Slide 4</vt:lpstr>
      <vt:lpstr>System Documentation</vt:lpstr>
      <vt:lpstr>System Flow Chart</vt:lpstr>
      <vt:lpstr>Admin Flow Chart</vt:lpstr>
      <vt:lpstr>Client Flow Chart</vt:lpstr>
      <vt:lpstr>Human Resource Manager</vt:lpstr>
      <vt:lpstr>Project Manager</vt:lpstr>
      <vt:lpstr>Business Development Officer</vt:lpstr>
      <vt:lpstr>HR-EMP (DEVELOPER)</vt:lpstr>
      <vt:lpstr>Entity Relationship Diagram</vt:lpstr>
      <vt:lpstr>Context Diagram</vt:lpstr>
      <vt:lpstr>Data Flow Diagram</vt:lpstr>
      <vt:lpstr>Data Dictionary</vt:lpstr>
      <vt:lpstr>Cont…..</vt:lpstr>
      <vt:lpstr>Slide 18</vt:lpstr>
      <vt:lpstr>Cont…..</vt:lpstr>
      <vt:lpstr>Cont…..</vt:lpstr>
      <vt:lpstr>Slide 21</vt:lpstr>
      <vt:lpstr>Cont…..</vt:lpstr>
      <vt:lpstr>Cont…..</vt:lpstr>
      <vt:lpstr>Cont…..</vt:lpstr>
      <vt:lpstr>Slide 25</vt:lpstr>
      <vt:lpstr>Cont…..</vt:lpstr>
      <vt:lpstr>Cont…..</vt:lpstr>
      <vt:lpstr>Cont…..</vt:lpstr>
      <vt:lpstr>Slide 29</vt:lpstr>
      <vt:lpstr>Cont…..</vt:lpstr>
      <vt:lpstr>Cont…..</vt:lpstr>
      <vt:lpstr>Cont…..</vt:lpstr>
      <vt:lpstr>    SCREEN    LAYOUTS </vt:lpstr>
      <vt:lpstr>HOME PAGE</vt:lpstr>
      <vt:lpstr>Contact US </vt:lpstr>
      <vt:lpstr>Terms of USE</vt:lpstr>
      <vt:lpstr>Privacy Policy</vt:lpstr>
      <vt:lpstr>Solutions</vt:lpstr>
      <vt:lpstr>Web Designing</vt:lpstr>
      <vt:lpstr>Web SEO</vt:lpstr>
      <vt:lpstr>About Us</vt:lpstr>
      <vt:lpstr>Business Alliances</vt:lpstr>
      <vt:lpstr>Why SIIT?</vt:lpstr>
      <vt:lpstr>Technologies</vt:lpstr>
      <vt:lpstr>Quality</vt:lpstr>
      <vt:lpstr>Services</vt:lpstr>
      <vt:lpstr>PHP Development</vt:lpstr>
      <vt:lpstr>Software Testing</vt:lpstr>
      <vt:lpstr>JAVA Development</vt:lpstr>
      <vt:lpstr>ASP.NET Development</vt:lpstr>
      <vt:lpstr>Login</vt:lpstr>
      <vt:lpstr>Registration</vt:lpstr>
      <vt:lpstr>Forgot Password</vt:lpstr>
      <vt:lpstr>Submit Suggestions</vt:lpstr>
      <vt:lpstr>Visitor Site Map</vt:lpstr>
      <vt:lpstr>ADMIN</vt:lpstr>
      <vt:lpstr>Admin Home</vt:lpstr>
      <vt:lpstr>Manage BDO</vt:lpstr>
      <vt:lpstr>Edit BDO</vt:lpstr>
      <vt:lpstr>Manage HR</vt:lpstr>
      <vt:lpstr>Edit HR</vt:lpstr>
      <vt:lpstr>Manage PM</vt:lpstr>
      <vt:lpstr>Edit PM</vt:lpstr>
      <vt:lpstr>Approve Client</vt:lpstr>
      <vt:lpstr>Add Employee</vt:lpstr>
      <vt:lpstr>View Project Status</vt:lpstr>
      <vt:lpstr>Admin Site Map</vt:lpstr>
      <vt:lpstr>View Report</vt:lpstr>
      <vt:lpstr>Add Notification</vt:lpstr>
      <vt:lpstr>CLIENT</vt:lpstr>
      <vt:lpstr>Client Home</vt:lpstr>
      <vt:lpstr>Software Development Portfolio</vt:lpstr>
      <vt:lpstr>Web Design Portfolio</vt:lpstr>
      <vt:lpstr>Search Engine Portfolio</vt:lpstr>
      <vt:lpstr>Technologies</vt:lpstr>
      <vt:lpstr>AJAX Development</vt:lpstr>
      <vt:lpstr>Oracle Development</vt:lpstr>
      <vt:lpstr>Java|J2ee|J2ME Development</vt:lpstr>
      <vt:lpstr>.NET Framework 3.5</vt:lpstr>
      <vt:lpstr>Add New Project</vt:lpstr>
      <vt:lpstr>Request to Delete Project</vt:lpstr>
      <vt:lpstr>Submitted Projects</vt:lpstr>
      <vt:lpstr>Project Status</vt:lpstr>
      <vt:lpstr>Make Payment</vt:lpstr>
      <vt:lpstr>Download Project</vt:lpstr>
      <vt:lpstr>Client Site Map</vt:lpstr>
      <vt:lpstr>Change Password</vt:lpstr>
      <vt:lpstr>Human Resource Manager</vt:lpstr>
      <vt:lpstr>HR Home</vt:lpstr>
      <vt:lpstr>HR Home</vt:lpstr>
      <vt:lpstr>Manage Employee</vt:lpstr>
      <vt:lpstr>Edit Employee Details</vt:lpstr>
      <vt:lpstr>Add Employee</vt:lpstr>
      <vt:lpstr>Change Profile</vt:lpstr>
      <vt:lpstr>View Requested Project</vt:lpstr>
      <vt:lpstr>Send Mail</vt:lpstr>
      <vt:lpstr>Site Map</vt:lpstr>
      <vt:lpstr>Change Password</vt:lpstr>
      <vt:lpstr>Submitted Projects</vt:lpstr>
      <vt:lpstr>View Notification</vt:lpstr>
      <vt:lpstr>Project Manager</vt:lpstr>
      <vt:lpstr>View Requested Projects</vt:lpstr>
      <vt:lpstr>Send Mail</vt:lpstr>
      <vt:lpstr>Scheduling Projects</vt:lpstr>
      <vt:lpstr>Task Details</vt:lpstr>
      <vt:lpstr>View Task Details</vt:lpstr>
      <vt:lpstr>Task Allocation</vt:lpstr>
      <vt:lpstr>Change Profile</vt:lpstr>
      <vt:lpstr>Site Map</vt:lpstr>
      <vt:lpstr>Update Project Status</vt:lpstr>
      <vt:lpstr>Change Password</vt:lpstr>
      <vt:lpstr>Submitted Projects</vt:lpstr>
      <vt:lpstr>View Notification</vt:lpstr>
      <vt:lpstr>BUSINESS DEVELOPMENT OFFICER</vt:lpstr>
      <vt:lpstr>Requested Projects</vt:lpstr>
      <vt:lpstr>Send Mail</vt:lpstr>
      <vt:lpstr>Project Status</vt:lpstr>
      <vt:lpstr>View Payment</vt:lpstr>
      <vt:lpstr>Projects Requested to Delete</vt:lpstr>
      <vt:lpstr>Change Profile</vt:lpstr>
      <vt:lpstr>Site Map</vt:lpstr>
      <vt:lpstr>Change Password</vt:lpstr>
      <vt:lpstr>View Notification</vt:lpstr>
      <vt:lpstr>Submitted Projects</vt:lpstr>
      <vt:lpstr>HR-EMP (DEVELOPER)</vt:lpstr>
      <vt:lpstr>Submitted Projects</vt:lpstr>
      <vt:lpstr>Task Details</vt:lpstr>
      <vt:lpstr>Update Task Status</vt:lpstr>
      <vt:lpstr>View Notification</vt:lpstr>
      <vt:lpstr>Change Profile</vt:lpstr>
      <vt:lpstr>Site Map</vt:lpstr>
      <vt:lpstr>Change Password</vt:lpstr>
      <vt:lpstr>REPORTS GENERATED BY SYSTEM</vt:lpstr>
      <vt:lpstr>Slide 134</vt:lpstr>
      <vt:lpstr>Slide 135</vt:lpstr>
      <vt:lpstr>Slide 136</vt:lpstr>
      <vt:lpstr>Slide 137</vt:lpstr>
      <vt:lpstr>Slide 138</vt:lpstr>
      <vt:lpstr>Slide 139</vt:lpstr>
      <vt:lpstr>Slide 140</vt:lpstr>
      <vt:lpstr>Slide 141</vt:lpstr>
      <vt:lpstr>Slide 142</vt:lpstr>
      <vt:lpstr>TEST CASES</vt:lpstr>
      <vt:lpstr>Login Form</vt:lpstr>
      <vt:lpstr>Login Form</vt:lpstr>
      <vt:lpstr>Login Form</vt:lpstr>
      <vt:lpstr>Change Password Form</vt:lpstr>
      <vt:lpstr>Registration Form</vt:lpstr>
      <vt:lpstr>Registration Form</vt:lpstr>
      <vt:lpstr>Scopes and Limitations</vt:lpstr>
      <vt:lpstr>Cont…..</vt:lpstr>
      <vt:lpstr>Cont…..</vt:lpstr>
      <vt:lpstr>Cont…..</vt:lpstr>
      <vt:lpstr>Cont…..</vt:lpstr>
      <vt:lpstr>Cont…..</vt:lpstr>
      <vt:lpstr>Future Expansion</vt:lpstr>
      <vt:lpstr>Cont…..</vt:lpstr>
      <vt:lpstr>References and BiblioGraphy</vt:lpstr>
      <vt:lpstr>THANK YOU</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Page</dc:title>
  <dc:creator>BHAGYESH</dc:creator>
  <cp:lastModifiedBy>BHAGYESH</cp:lastModifiedBy>
  <cp:revision>298</cp:revision>
  <dcterms:created xsi:type="dcterms:W3CDTF">2013-04-02T11:18:02Z</dcterms:created>
  <dcterms:modified xsi:type="dcterms:W3CDTF">2013-04-15T11:47:08Z</dcterms:modified>
</cp:coreProperties>
</file>